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80" r:id="rId2"/>
  </p:sldMasterIdLst>
  <p:notesMasterIdLst>
    <p:notesMasterId r:id="rId95"/>
  </p:notesMasterIdLst>
  <p:sldIdLst>
    <p:sldId id="586" r:id="rId3"/>
    <p:sldId id="776" r:id="rId4"/>
    <p:sldId id="652" r:id="rId5"/>
    <p:sldId id="653" r:id="rId6"/>
    <p:sldId id="777" r:id="rId7"/>
    <p:sldId id="587" r:id="rId8"/>
    <p:sldId id="591" r:id="rId9"/>
    <p:sldId id="605" r:id="rId10"/>
    <p:sldId id="654" r:id="rId11"/>
    <p:sldId id="721" r:id="rId12"/>
    <p:sldId id="655" r:id="rId13"/>
    <p:sldId id="778" r:id="rId14"/>
    <p:sldId id="779" r:id="rId15"/>
    <p:sldId id="723" r:id="rId16"/>
    <p:sldId id="656" r:id="rId17"/>
    <p:sldId id="657" r:id="rId18"/>
    <p:sldId id="725" r:id="rId19"/>
    <p:sldId id="726" r:id="rId20"/>
    <p:sldId id="727" r:id="rId21"/>
    <p:sldId id="780" r:id="rId22"/>
    <p:sldId id="658" r:id="rId23"/>
    <p:sldId id="659" r:id="rId24"/>
    <p:sldId id="660" r:id="rId25"/>
    <p:sldId id="661" r:id="rId26"/>
    <p:sldId id="662" r:id="rId27"/>
    <p:sldId id="663" r:id="rId28"/>
    <p:sldId id="664" r:id="rId29"/>
    <p:sldId id="665" r:id="rId30"/>
    <p:sldId id="666" r:id="rId31"/>
    <p:sldId id="668" r:id="rId32"/>
    <p:sldId id="669" r:id="rId33"/>
    <p:sldId id="670" r:id="rId34"/>
    <p:sldId id="671" r:id="rId35"/>
    <p:sldId id="673" r:id="rId36"/>
    <p:sldId id="823" r:id="rId37"/>
    <p:sldId id="824" r:id="rId38"/>
    <p:sldId id="822" r:id="rId39"/>
    <p:sldId id="781" r:id="rId40"/>
    <p:sldId id="782" r:id="rId41"/>
    <p:sldId id="783" r:id="rId42"/>
    <p:sldId id="784" r:id="rId43"/>
    <p:sldId id="785" r:id="rId44"/>
    <p:sldId id="786" r:id="rId45"/>
    <p:sldId id="787" r:id="rId46"/>
    <p:sldId id="788" r:id="rId47"/>
    <p:sldId id="686" r:id="rId48"/>
    <p:sldId id="687" r:id="rId49"/>
    <p:sldId id="688" r:id="rId50"/>
    <p:sldId id="689" r:id="rId51"/>
    <p:sldId id="690" r:id="rId52"/>
    <p:sldId id="691" r:id="rId53"/>
    <p:sldId id="692" r:id="rId54"/>
    <p:sldId id="693" r:id="rId55"/>
    <p:sldId id="694" r:id="rId56"/>
    <p:sldId id="695" r:id="rId57"/>
    <p:sldId id="696" r:id="rId58"/>
    <p:sldId id="697" r:id="rId59"/>
    <p:sldId id="698" r:id="rId60"/>
    <p:sldId id="715" r:id="rId61"/>
    <p:sldId id="716" r:id="rId62"/>
    <p:sldId id="717" r:id="rId63"/>
    <p:sldId id="701" r:id="rId64"/>
    <p:sldId id="719" r:id="rId65"/>
    <p:sldId id="816" r:id="rId66"/>
    <p:sldId id="817" r:id="rId67"/>
    <p:sldId id="818" r:id="rId68"/>
    <p:sldId id="819" r:id="rId69"/>
    <p:sldId id="820" r:id="rId70"/>
    <p:sldId id="821" r:id="rId71"/>
    <p:sldId id="811" r:id="rId72"/>
    <p:sldId id="812" r:id="rId73"/>
    <p:sldId id="813" r:id="rId74"/>
    <p:sldId id="814" r:id="rId75"/>
    <p:sldId id="825" r:id="rId76"/>
    <p:sldId id="826" r:id="rId77"/>
    <p:sldId id="827" r:id="rId78"/>
    <p:sldId id="828" r:id="rId79"/>
    <p:sldId id="829" r:id="rId80"/>
    <p:sldId id="830" r:id="rId81"/>
    <p:sldId id="831" r:id="rId82"/>
    <p:sldId id="832" r:id="rId83"/>
    <p:sldId id="833" r:id="rId84"/>
    <p:sldId id="834" r:id="rId85"/>
    <p:sldId id="835" r:id="rId86"/>
    <p:sldId id="836" r:id="rId87"/>
    <p:sldId id="837" r:id="rId88"/>
    <p:sldId id="838" r:id="rId89"/>
    <p:sldId id="839" r:id="rId90"/>
    <p:sldId id="840" r:id="rId91"/>
    <p:sldId id="841" r:id="rId92"/>
    <p:sldId id="842" r:id="rId93"/>
    <p:sldId id="566" r:id="rId94"/>
  </p:sldIdLst>
  <p:sldSz cx="9144000" cy="6858000" type="screen4x3"/>
  <p:notesSz cx="6797675" cy="99282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bina" initials="sa" lastIdx="1" clrIdx="0">
    <p:extLst>
      <p:ext uri="{19B8F6BF-5375-455C-9EA6-DF929625EA0E}">
        <p15:presenceInfo xmlns:p15="http://schemas.microsoft.com/office/powerpoint/2012/main" xmlns="" userId="Sab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CC"/>
    <a:srgbClr val="FF3D29"/>
    <a:srgbClr val="FFFFB7"/>
    <a:srgbClr val="77933C"/>
    <a:srgbClr val="E4F3F4"/>
    <a:srgbClr val="E1F2F3"/>
    <a:srgbClr val="005C2A"/>
    <a:srgbClr val="FFFFFF"/>
    <a:srgbClr val="FFA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8" autoAdjust="0"/>
    <p:restoredTop sz="89621" autoAdjust="0"/>
  </p:normalViewPr>
  <p:slideViewPr>
    <p:cSldViewPr>
      <p:cViewPr>
        <p:scale>
          <a:sx n="85" d="100"/>
          <a:sy n="85" d="100"/>
        </p:scale>
        <p:origin x="-144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commentAuthors" Target="commentAuthors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theme" Target="theme/theme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qehs0820\Dropbox\MPI%202012%20working%20files\Maja\Graphs%20launch%20&amp;%20brief\THE%20LAUNCH\Final%20Brief%20graphs_adjusted%20to%20Launch%20present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.Oldiges\AppData\Local\Microsoft\Windows\Temporary%20Internet%20Files\Content.Outlook\IU1YGJU2\Bottom%20Billion%20Tables%202013-02-2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.Oldiges\AppData\Local\Microsoft\Windows\Temporary%20Internet%20Files\Content.Outlook\IU1YGJU2\Bottom%20Billion%20Tables%202013-02-2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.Oldiges\AppData\Local\Microsoft\Windows\Temporary%20Internet%20Files\Content.Outlook\IU1YGJU2\Bottom%20Billion%20Tables%202013-02-2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.Oldiges\AppData\Local\Microsoft\Windows\Temporary%20Internet%20Files\Content.Outlook\IU1YGJU2\Bottom%20Billion%20Tables%202013-02-2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7385444045753"/>
          <c:y val="0.269380020417997"/>
          <c:w val="0.461161169443879"/>
          <c:h val="0.69533190127951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230341880342"/>
          <c:y val="0.107355622241473"/>
          <c:w val="0.524103205128205"/>
          <c:h val="0.7922490310077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DC6B0"/>
              </a:solidFill>
            </c:spPr>
          </c:dPt>
          <c:dPt>
            <c:idx val="1"/>
            <c:bubble3D val="0"/>
            <c:spPr>
              <a:solidFill>
                <a:srgbClr val="6D2B2A"/>
              </a:solidFill>
            </c:spPr>
          </c:dPt>
          <c:dPt>
            <c:idx val="2"/>
            <c:bubble3D val="0"/>
            <c:spPr>
              <a:solidFill>
                <a:srgbClr val="F7DEC6"/>
              </a:solidFill>
            </c:spPr>
          </c:dPt>
          <c:dPt>
            <c:idx val="3"/>
            <c:bubble3D val="0"/>
            <c:spPr>
              <a:solidFill>
                <a:srgbClr val="485A44"/>
              </a:solidFill>
            </c:spPr>
          </c:dPt>
          <c:dPt>
            <c:idx val="4"/>
            <c:bubble3D val="0"/>
            <c:spPr>
              <a:solidFill>
                <a:srgbClr val="99A871"/>
              </a:solidFill>
            </c:spPr>
          </c:dPt>
          <c:dPt>
            <c:idx val="5"/>
            <c:bubble3D val="0"/>
            <c:spPr>
              <a:solidFill>
                <a:srgbClr val="C0A282"/>
              </a:solidFill>
            </c:spPr>
          </c:dPt>
          <c:dLbls>
            <c:dLbl>
              <c:idx val="0"/>
              <c:layout>
                <c:manualLayout>
                  <c:x val="0.0570301027978024"/>
                  <c:y val="0.005097234361042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5569230769231"/>
                  <c:y val="0.02563178294573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5926775365066"/>
                  <c:y val="0.07849740916005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69844210140448"/>
                  <c:y val="-0.23062392717264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9948369868437"/>
                  <c:y val="-0.07005285711625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'[Bottom Billion Tables 2013-02-27.xlsx]0.15Pop Dist'!$A$10:$A$15</c:f>
              <c:strCache>
                <c:ptCount val="6"/>
                <c:pt idx="0">
                  <c:v>Europe and Central Asia</c:v>
                </c:pt>
                <c:pt idx="1">
                  <c:v>Arab States</c:v>
                </c:pt>
                <c:pt idx="2">
                  <c:v>Latin America and Caribbean</c:v>
                </c:pt>
                <c:pt idx="3">
                  <c:v>East Asia and Pacific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'[Bottom Billion Tables 2013-02-27.xlsx]0.15Pop Dist'!$C$10:$C$15</c:f>
              <c:numCache>
                <c:formatCode>_(* #.##0_);_(* \(#.##0\);_(* "-"??_);_(@_)</c:formatCode>
                <c:ptCount val="6"/>
                <c:pt idx="0">
                  <c:v>402119.0</c:v>
                </c:pt>
                <c:pt idx="1">
                  <c:v>227647.0</c:v>
                </c:pt>
                <c:pt idx="2">
                  <c:v>509002.0</c:v>
                </c:pt>
                <c:pt idx="3">
                  <c:v>1.855896E6</c:v>
                </c:pt>
                <c:pt idx="4">
                  <c:v>1.59876E6</c:v>
                </c:pt>
                <c:pt idx="5">
                  <c:v>764423.0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>
          <a:latin typeface="Garamond" pitchFamily="18" charset="0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427350427351"/>
          <c:y val="0.132235142118863"/>
          <c:w val="0.5191452991453"/>
          <c:h val="0.7847545219638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DC6B0"/>
              </a:solidFill>
            </c:spPr>
          </c:dPt>
          <c:dPt>
            <c:idx val="1"/>
            <c:bubble3D val="0"/>
            <c:spPr>
              <a:solidFill>
                <a:srgbClr val="6D2B2A"/>
              </a:solidFill>
            </c:spPr>
          </c:dPt>
          <c:dPt>
            <c:idx val="2"/>
            <c:bubble3D val="0"/>
            <c:spPr>
              <a:solidFill>
                <a:srgbClr val="F7DEC6"/>
              </a:solidFill>
            </c:spPr>
          </c:dPt>
          <c:dPt>
            <c:idx val="3"/>
            <c:bubble3D val="0"/>
            <c:spPr>
              <a:solidFill>
                <a:srgbClr val="485A44"/>
              </a:solidFill>
            </c:spPr>
          </c:dPt>
          <c:dPt>
            <c:idx val="4"/>
            <c:bubble3D val="0"/>
            <c:spPr>
              <a:solidFill>
                <a:srgbClr val="99A871"/>
              </a:solidFill>
            </c:spPr>
          </c:dPt>
          <c:dPt>
            <c:idx val="5"/>
            <c:bubble3D val="0"/>
            <c:spPr>
              <a:solidFill>
                <a:srgbClr val="C0A282"/>
              </a:solidFill>
            </c:spPr>
          </c:dPt>
          <c:dLbls>
            <c:dLbl>
              <c:idx val="0"/>
              <c:layout>
                <c:manualLayout>
                  <c:x val="-0.131539957264957"/>
                  <c:y val="0.00138791989664083"/>
                </c:manualLayout>
              </c:layout>
              <c:tx>
                <c:rich>
                  <a:bodyPr/>
                  <a:lstStyle/>
                  <a:p>
                    <a:r>
                      <a:rPr lang="en-GB" dirty="0"/>
                      <a:t>Europe and Central Asia
</a:t>
                    </a:r>
                    <a:r>
                      <a:rPr lang="en-GB" dirty="0" smtClean="0"/>
                      <a:t>0.7%</a:t>
                    </a:r>
                    <a:endParaRPr lang="en-GB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5569209340511"/>
                  <c:y val="0.001019446872208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Arab </a:t>
                    </a:r>
                    <a:r>
                      <a:rPr lang="en-US" dirty="0"/>
                      <a:t>States
2.12%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21503632478632"/>
                  <c:y val="0.12362015503876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Latin America &amp; Caribbean
</a:t>
                    </a:r>
                    <a:r>
                      <a:rPr lang="en-US" sz="1800" b="1" dirty="0" smtClean="0"/>
                      <a:t>2.2%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31687850226506"/>
                  <c:y val="0.235214878606516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</a:defRPr>
                    </a:pPr>
                    <a:r>
                      <a:rPr lang="en-US" sz="1800" b="1" dirty="0">
                        <a:solidFill>
                          <a:schemeClr val="bg1"/>
                        </a:solidFill>
                      </a:rPr>
                      <a:t>East Asia &amp; Pacific
</a:t>
                    </a:r>
                    <a:r>
                      <a:rPr lang="en-US" sz="1800" b="1" dirty="0" smtClean="0">
                        <a:solidFill>
                          <a:schemeClr val="bg1"/>
                        </a:solidFill>
                      </a:rPr>
                      <a:t>14.9%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5072981815112"/>
                  <c:y val="-0.2863826942552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South Asia
</a:t>
                    </a:r>
                    <a:r>
                      <a:rPr lang="en-US" dirty="0" smtClean="0"/>
                      <a:t>51.3%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65531339774124"/>
                  <c:y val="0.1874343781245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Sub-Saharan </a:t>
                    </a:r>
                    <a:r>
                      <a:rPr lang="en-US" dirty="0"/>
                      <a:t>Africa
28.90%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'[Bottom Billion Tables 2013-02-27.xlsx]0.2. Cnty MPI'!$A$10:$A$15</c:f>
              <c:strCache>
                <c:ptCount val="6"/>
                <c:pt idx="0">
                  <c:v>Europe and Central Asia</c:v>
                </c:pt>
                <c:pt idx="1">
                  <c:v>Arab States</c:v>
                </c:pt>
                <c:pt idx="2">
                  <c:v>Latin America and Caribbean</c:v>
                </c:pt>
                <c:pt idx="3">
                  <c:v>East Asia and Pacific</c:v>
                </c:pt>
                <c:pt idx="4">
                  <c:v>South Asia</c:v>
                </c:pt>
                <c:pt idx="5">
                  <c:v>Sub-Saharan Africa</c:v>
                </c:pt>
              </c:strCache>
            </c:strRef>
          </c:cat>
          <c:val>
            <c:numRef>
              <c:f>'[Bottom Billion Tables 2013-02-27.xlsx]0.2. Cnty MPI'!$F$10:$F$15</c:f>
              <c:numCache>
                <c:formatCode>_(* #.##0_);_(* \(#.##0\);_(* "-"??_);_(@_)</c:formatCode>
                <c:ptCount val="6"/>
                <c:pt idx="0">
                  <c:v>11648.9048872</c:v>
                </c:pt>
                <c:pt idx="1">
                  <c:v>34881.0066927</c:v>
                </c:pt>
                <c:pt idx="2">
                  <c:v>35355.58432120001</c:v>
                </c:pt>
                <c:pt idx="3">
                  <c:v>245198.5668552</c:v>
                </c:pt>
                <c:pt idx="4">
                  <c:v>844512.19542</c:v>
                </c:pt>
                <c:pt idx="5">
                  <c:v>476323.3612027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>
          <a:latin typeface="Garamond" pitchFamily="18" charset="0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709401709402"/>
          <c:y val="0.111724806201551"/>
          <c:w val="0.5191452991453"/>
          <c:h val="0.7847545219638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7DEC6"/>
              </a:solidFill>
            </c:spPr>
          </c:dPt>
          <c:dPt>
            <c:idx val="1"/>
            <c:bubble3D val="0"/>
            <c:spPr>
              <a:solidFill>
                <a:srgbClr val="99A871"/>
              </a:solidFill>
            </c:spPr>
          </c:dPt>
          <c:dPt>
            <c:idx val="2"/>
            <c:bubble3D val="0"/>
            <c:spPr>
              <a:solidFill>
                <a:srgbClr val="C0A282"/>
              </a:solidFill>
            </c:spPr>
          </c:dPt>
          <c:dPt>
            <c:idx val="3"/>
            <c:bubble3D val="0"/>
            <c:spPr>
              <a:solidFill>
                <a:srgbClr val="6D2B2A"/>
              </a:solidFill>
            </c:spPr>
          </c:dPt>
          <c:dLbls>
            <c:dLbl>
              <c:idx val="0"/>
              <c:layout>
                <c:manualLayout>
                  <c:x val="-0.131643493875919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Altos 0.1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502129560685"/>
                  <c:y val="0.177018938688429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Medios</a:t>
                    </a:r>
                    <a:r>
                      <a:rPr lang="en-US" dirty="0" smtClean="0"/>
                      <a:t> Altos</a:t>
                    </a:r>
                    <a:r>
                      <a:rPr lang="en-US" dirty="0"/>
                      <a:t>
12.3%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9489735408774"/>
                  <c:y val="-0.263159128714029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Medios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Bajos</a:t>
                    </a:r>
                    <a:r>
                      <a:rPr lang="en-US" dirty="0"/>
                      <a:t>
60.1%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78327029039464"/>
                  <c:y val="0.171057915159977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bg1"/>
                        </a:solidFill>
                      </a:defRPr>
                    </a:pPr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Bajos</a:t>
                    </a:r>
                    <a:r>
                      <a:rPr lang="en-US" dirty="0"/>
                      <a:t>
27.5%</a:t>
                    </a:r>
                  </a:p>
                </c:rich>
              </c:tx>
              <c:numFmt formatCode="0.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'[Bottom Billion Tables 2013-02-27.xlsx]0.2. Cnty MPI'!$A$17:$A$20</c:f>
              <c:strCache>
                <c:ptCount val="4"/>
                <c:pt idx="0">
                  <c:v>High Income</c:v>
                </c:pt>
                <c:pt idx="1">
                  <c:v>Upper Middle Income</c:v>
                </c:pt>
                <c:pt idx="2">
                  <c:v>Lower Middle Income</c:v>
                </c:pt>
                <c:pt idx="3">
                  <c:v>Low Income</c:v>
                </c:pt>
              </c:strCache>
            </c:strRef>
          </c:cat>
          <c:val>
            <c:numRef>
              <c:f>'[Bottom Billion Tables 2013-02-27.xlsx]0.2. Cnty MPI'!$F$17:$F$20</c:f>
              <c:numCache>
                <c:formatCode>_(* #.##0_);_(* \(#.##0\);_(* "-"??_);_(@_)</c:formatCode>
                <c:ptCount val="4"/>
                <c:pt idx="0">
                  <c:v>1193.993326399998</c:v>
                </c:pt>
                <c:pt idx="1">
                  <c:v>202750.3798374997</c:v>
                </c:pt>
                <c:pt idx="2">
                  <c:v>991130.2057317001</c:v>
                </c:pt>
                <c:pt idx="3">
                  <c:v>452845.2500586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b="1">
          <a:latin typeface="Garamond" pitchFamily="18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323076923077"/>
          <c:y val="0.108389534883721"/>
          <c:w val="0.51775982905983"/>
          <c:h val="0.78266020671834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7DEC6"/>
              </a:solidFill>
            </c:spPr>
          </c:dPt>
          <c:dPt>
            <c:idx val="1"/>
            <c:bubble3D val="0"/>
            <c:spPr>
              <a:solidFill>
                <a:srgbClr val="99A871"/>
              </a:solidFill>
            </c:spPr>
          </c:dPt>
          <c:dPt>
            <c:idx val="2"/>
            <c:bubble3D val="0"/>
            <c:spPr>
              <a:solidFill>
                <a:srgbClr val="C0A282"/>
              </a:solidFill>
            </c:spPr>
          </c:dPt>
          <c:dPt>
            <c:idx val="3"/>
            <c:bubble3D val="0"/>
            <c:spPr>
              <a:solidFill>
                <a:srgbClr val="6D2B2A"/>
              </a:solidFill>
            </c:spPr>
          </c:dPt>
          <c:dLbls>
            <c:dLbl>
              <c:idx val="0"/>
              <c:layout>
                <c:manualLayout>
                  <c:x val="-0.131643493875919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Altos</a:t>
                    </a:r>
                    <a:r>
                      <a:rPr lang="en-US" dirty="0"/>
                      <a:t>
0.8%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10458515105769"/>
                  <c:y val="0.0499528967382195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Medios</a:t>
                    </a:r>
                    <a:r>
                      <a:rPr lang="en-US" dirty="0" smtClean="0"/>
                      <a:t> Altos</a:t>
                    </a:r>
                    <a:r>
                      <a:rPr lang="en-US" dirty="0"/>
                      <a:t>
41.1%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0755380964724"/>
                  <c:y val="-0.236511674352386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Medios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Bajos</a:t>
                    </a:r>
                    <a:r>
                      <a:rPr lang="en-US" dirty="0"/>
                      <a:t>
45.4%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3236068213225"/>
                  <c:y val="0.167686969767219"/>
                </c:manualLayout>
              </c:layout>
              <c:tx>
                <c:rich>
                  <a:bodyPr/>
                  <a:lstStyle/>
                  <a:p>
                    <a:pPr>
                      <a:defRPr sz="11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err="1" smtClean="0"/>
                      <a:t>Ingresos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Bajos</a:t>
                    </a:r>
                    <a:r>
                      <a:rPr lang="en-US" dirty="0" smtClean="0"/>
                      <a:t> 12.7</a:t>
                    </a:r>
                    <a:r>
                      <a:rPr lang="en-US" dirty="0"/>
                      <a:t>%</a:t>
                    </a:r>
                  </a:p>
                </c:rich>
              </c:tx>
              <c:numFmt formatCode="0.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'[Bottom Billion Tables 2013-02-27.xlsx]0.15Pop Dist'!$A$17:$A$20</c:f>
              <c:strCache>
                <c:ptCount val="4"/>
                <c:pt idx="0">
                  <c:v>High Income</c:v>
                </c:pt>
                <c:pt idx="1">
                  <c:v>Upper Middle Income</c:v>
                </c:pt>
                <c:pt idx="2">
                  <c:v>Lower Middle Income</c:v>
                </c:pt>
                <c:pt idx="3">
                  <c:v>Low Income</c:v>
                </c:pt>
              </c:strCache>
            </c:strRef>
          </c:cat>
          <c:val>
            <c:numRef>
              <c:f>'[Bottom Billion Tables 2013-02-27.xlsx]0.15Pop Dist'!$C$17:$C$20</c:f>
              <c:numCache>
                <c:formatCode>_(* #.##0_);_(* \(#.##0\);_(* "-"??_);_(@_)</c:formatCode>
                <c:ptCount val="4"/>
                <c:pt idx="0">
                  <c:v>42566.0</c:v>
                </c:pt>
                <c:pt idx="1">
                  <c:v>2.201375E6</c:v>
                </c:pt>
                <c:pt idx="2">
                  <c:v>2.432813E6</c:v>
                </c:pt>
                <c:pt idx="3">
                  <c:v>681093.0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>
          <a:latin typeface="Garamond" pitchFamily="18" charset="0"/>
        </a:defRPr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859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550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245" y="9430831"/>
            <a:ext cx="2945955" cy="495755"/>
          </a:xfrm>
          <a:prstGeom prst="rect">
            <a:avLst/>
          </a:prstGeom>
          <a:noFill/>
        </p:spPr>
        <p:txBody>
          <a:bodyPr lIns="91434" tIns="45717" rIns="91434" bIns="45717"/>
          <a:lstStyle/>
          <a:p>
            <a:fld id="{A79C04B0-6A8B-4336-8DEE-F31A4FD600AE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3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550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5832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29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53728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02481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Bolivia 2003/08</a:t>
            </a:r>
          </a:p>
          <a:p>
            <a:r>
              <a:rPr lang="en-GB" dirty="0" smtClean="0"/>
              <a:t>Nepal 2006/11</a:t>
            </a:r>
          </a:p>
          <a:p>
            <a:r>
              <a:rPr lang="en-GB" dirty="0" smtClean="0"/>
              <a:t>Uganda</a:t>
            </a:r>
            <a:r>
              <a:rPr lang="en-GB" baseline="0" dirty="0" smtClean="0"/>
              <a:t> 2006/11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295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Bolivia 2003/08</a:t>
            </a:r>
          </a:p>
          <a:p>
            <a:r>
              <a:rPr lang="en-GB" dirty="0" smtClean="0"/>
              <a:t>Nepal 2006/11</a:t>
            </a:r>
          </a:p>
          <a:p>
            <a:r>
              <a:rPr lang="en-GB" dirty="0" smtClean="0"/>
              <a:t>Uganda</a:t>
            </a:r>
            <a:r>
              <a:rPr lang="en-GB" baseline="0" dirty="0" smtClean="0"/>
              <a:t> 2006/11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295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Bolivia 2003/08</a:t>
            </a:r>
          </a:p>
          <a:p>
            <a:r>
              <a:rPr lang="en-GB" dirty="0" smtClean="0"/>
              <a:t>Nepal 2006/11</a:t>
            </a:r>
          </a:p>
          <a:p>
            <a:r>
              <a:rPr lang="en-GB" dirty="0" smtClean="0"/>
              <a:t>Uganda</a:t>
            </a:r>
            <a:r>
              <a:rPr lang="en-GB" baseline="0" dirty="0" smtClean="0"/>
              <a:t> 2006/11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295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Suman updated</a:t>
            </a:r>
            <a:r>
              <a:rPr lang="en-GB" baseline="0" dirty="0" smtClean="0"/>
              <a:t> 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2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550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297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Left graph, updated</a:t>
            </a:r>
            <a:r>
              <a:rPr lang="en-GB" baseline="0" dirty="0" smtClean="0"/>
              <a:t> from figure in briefing</a:t>
            </a:r>
          </a:p>
          <a:p>
            <a:r>
              <a:rPr lang="en-GB" baseline="0" dirty="0" smtClean="0"/>
              <a:t>Right graph, from brief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</a:t>
            </a:r>
            <a:r>
              <a:rPr lang="en-GB" baseline="0" dirty="0" smtClean="0"/>
              <a:t>pdated with new data send from Suman see email.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517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</a:t>
            </a:r>
            <a:r>
              <a:rPr lang="en-GB" baseline="0" dirty="0" smtClean="0"/>
              <a:t>pdated with new data send from Suman see email.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709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4215356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Garamond" pitchFamily="18" charset="0"/>
              </a:rPr>
              <a:t>In Nigeria, Kenya and Madagascar Income poverty increased</a:t>
            </a:r>
          </a:p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6659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99183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01665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35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35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55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016651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36448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724829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Source: Adobe Illustrator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50245" y="9430831"/>
            <a:ext cx="2945955" cy="495755"/>
          </a:xfrm>
          <a:prstGeom prst="rect">
            <a:avLst/>
          </a:prstGeom>
          <a:noFill/>
        </p:spPr>
        <p:txBody>
          <a:bodyPr lIns="91434" tIns="45717" rIns="91434" bIns="45717"/>
          <a:lstStyle/>
          <a:p>
            <a:fld id="{DDD0DDA7-F8B5-4EBD-B8AE-9435354D1D4B}" type="slidenum">
              <a:rPr lang="en-GB" smtClean="0">
                <a:latin typeface="Arial" pitchFamily="34" charset="0"/>
              </a:rPr>
              <a:pPr/>
              <a:t>30</a:t>
            </a:fld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0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70F76D-8026-43C6-8460-42BED0B5D3C9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60C4A2-453A-419C-85F4-D5C27665BEF9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94B300-12A3-454F-9789-8743182D3C81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FFE3-7A9A-4EE1-9317-3E0F2AADE10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F0DE0-98BF-4D45-9472-E37E67ADA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70F76D-8026-43C6-8460-42BED0B5D3C9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B4743-CC7B-4FA6-A8A8-0A5B5DCAEB2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22EC-CCBD-49B7-8EB7-A236B9AD37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6210-7AA5-43E7-A9F5-F98FD57950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FFE3-7A9A-4EE1-9317-3E0F2AADE10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F60806-8D5E-4595-973D-EEB4B998C3AA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C78B70-5206-4AE1-8441-6C6662A72D3A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4CAAEA-25D6-4B7F-AB5E-5F4ABE3C3FE6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024940-47E3-4F91-B788-E2FF0FDC153B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2C5899-9DE3-4CC8-9AB6-3C105F5AF372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D9C4ED-E139-40C0-AB78-56052793042A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363C08-8F4A-4F1D-B859-9685DA72F037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E45692-6C21-4484-9235-79A3CE1A446E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467475"/>
            <a:ext cx="258762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Times New Roman" pitchFamily="18" charset="0"/>
                <a:cs typeface="Times New Roman" pitchFamily="18" charset="0"/>
                <a:sym typeface="Arial" charset="0"/>
              </a:defRPr>
            </a:lvl1pPr>
          </a:lstStyle>
          <a:p>
            <a:fld id="{D7026944-08E2-4F4A-A8FA-057CBAD9A47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60" r:id="rId12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7429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430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6002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57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14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71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29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862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1ED9956D-23F9-48E6-B9A1-ED09FE437602}" type="slidenum">
              <a:rPr lang="en-US" smtClean="0">
                <a:ea typeface="+mn-ea"/>
                <a:cs typeface="+mn-cs"/>
              </a:rPr>
              <a:pPr>
                <a:defRPr/>
              </a:pPr>
              <a:t>‹Nr.›</a:t>
            </a:fld>
            <a:endParaRPr lang="en-US" dirty="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52" r:id="rId2"/>
    <p:sldLayoutId id="2147483757" r:id="rId3"/>
    <p:sldLayoutId id="2147483758" r:id="rId4"/>
    <p:sldLayoutId id="214748375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3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emf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tiff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f"/><Relationship Id="rId3" Type="http://schemas.openxmlformats.org/officeDocument/2006/relationships/image" Target="../media/image7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179512" y="2348880"/>
            <a:ext cx="8568952" cy="208823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304800" indent="-304800">
              <a:spcBef>
                <a:spcPts val="600"/>
              </a:spcBef>
            </a:pPr>
            <a:r>
              <a:rPr lang="en-US" sz="4400" b="1" dirty="0" err="1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Metodología</a:t>
            </a:r>
            <a:r>
              <a:rPr lang="en-US" sz="4400" b="1" dirty="0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sz="4400" b="1" dirty="0" err="1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para</a:t>
            </a:r>
            <a:r>
              <a:rPr lang="en-US" sz="4400" b="1" dirty="0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 la </a:t>
            </a:r>
            <a:r>
              <a:rPr lang="en-US" sz="4400" b="1" dirty="0" err="1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Medición</a:t>
            </a:r>
            <a:r>
              <a:rPr lang="en-US" sz="4400" b="1" dirty="0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 de la </a:t>
            </a:r>
            <a:r>
              <a:rPr lang="en-US" sz="4400" b="1" dirty="0" err="1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Pobreza</a:t>
            </a:r>
            <a:r>
              <a:rPr lang="en-US" sz="4400" b="1" dirty="0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sz="4400" b="1" dirty="0" smtClean="0">
                <a:solidFill>
                  <a:srgbClr val="760000"/>
                </a:solidFill>
                <a:latin typeface="Garamond" pitchFamily="18" charset="0"/>
                <a:ea typeface="Times New Roman Bold" charset="0"/>
                <a:cs typeface="Times New Roman Bold" charset="0"/>
                <a:sym typeface="Times New Roman Bold" charset="0"/>
              </a:rPr>
              <a:t>Multidimensional</a:t>
            </a:r>
            <a:endParaRPr lang="en-US" sz="2800" dirty="0" smtClean="0">
              <a:latin typeface="Garamond" pitchFamily="18" charset="0"/>
              <a:ea typeface="Times New Roman Bold" charset="0"/>
              <a:cs typeface="Times New Roman Bold" charset="0"/>
              <a:sym typeface="Times New Roman Bold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08520" y="3861048"/>
            <a:ext cx="8713787" cy="129614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GB" sz="2400" b="1" kern="0" dirty="0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  <a:t>Maria Emma Santos</a:t>
            </a:r>
          </a:p>
          <a:p>
            <a:pPr lvl="0">
              <a:defRPr/>
            </a:pPr>
            <a:r>
              <a:rPr lang="en-GB" sz="2400" b="1" kern="0" dirty="0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  <a:t>Universidad </a:t>
            </a:r>
            <a:r>
              <a:rPr lang="en-GB" sz="2400" b="1" kern="0" dirty="0" err="1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  <a:t>Nacional</a:t>
            </a:r>
            <a:r>
              <a:rPr lang="en-GB" sz="2400" b="1" kern="0" dirty="0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  <a:t> del Sur-CONICET y OPHI</a:t>
            </a:r>
            <a:r>
              <a:rPr lang="en-GB" sz="3200" b="1" kern="0" dirty="0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  <a:t/>
            </a:r>
            <a:br>
              <a:rPr lang="en-GB" sz="3200" b="1" kern="0" dirty="0">
                <a:solidFill>
                  <a:srgbClr val="800000"/>
                </a:solidFill>
                <a:latin typeface="Garamond" pitchFamily="18" charset="0"/>
                <a:sym typeface="Lucida Grande" charset="0"/>
              </a:rPr>
            </a:br>
            <a:r>
              <a:rPr lang="en-GB" sz="2400" b="1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Taller </a:t>
            </a:r>
            <a:r>
              <a:rPr lang="en-GB" sz="2400" b="1" kern="0" dirty="0" err="1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sobre</a:t>
            </a:r>
            <a:r>
              <a:rPr lang="en-GB" sz="2400" b="1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 Indices de </a:t>
            </a:r>
            <a:r>
              <a:rPr lang="en-GB" sz="2400" b="1" kern="0" dirty="0" err="1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Pobreza</a:t>
            </a:r>
            <a:r>
              <a:rPr lang="en-GB" sz="2400" b="1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 Multidimensional</a:t>
            </a:r>
          </a:p>
          <a:p>
            <a:pPr lvl="0">
              <a:defRPr/>
            </a:pPr>
            <a:r>
              <a:rPr lang="en-GB" sz="2400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18 y 19 de </a:t>
            </a:r>
            <a:r>
              <a:rPr lang="en-GB" sz="2400" kern="0" dirty="0" err="1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Septiembre</a:t>
            </a:r>
            <a:r>
              <a:rPr lang="en-GB" sz="2400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 2013</a:t>
            </a:r>
          </a:p>
          <a:p>
            <a:pPr lvl="0">
              <a:defRPr/>
            </a:pPr>
            <a:r>
              <a:rPr lang="en-GB" sz="2400" kern="0" dirty="0">
                <a:solidFill>
                  <a:schemeClr val="tx1"/>
                </a:solidFill>
                <a:latin typeface="Garamond" pitchFamily="18" charset="0"/>
                <a:sym typeface="Lucida Grande" charset="0"/>
              </a:rPr>
              <a:t>Bogotá, Colombia</a:t>
            </a:r>
          </a:p>
          <a:p>
            <a:pPr lvl="0">
              <a:defRPr/>
            </a:pPr>
            <a:endParaRPr lang="en-GB" sz="2000" kern="0" dirty="0">
              <a:solidFill>
                <a:schemeClr val="tx1"/>
              </a:solidFill>
              <a:latin typeface="Garamond" pitchFamily="18" charset="0"/>
              <a:sym typeface="Lucida Grande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827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5363"/>
            <a:ext cx="9144000" cy="64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8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/>
          <a:lstStyle/>
          <a:p>
            <a:r>
              <a:rPr lang="en-GB" sz="3600" b="1" dirty="0" err="1" smtClean="0">
                <a:solidFill>
                  <a:srgbClr val="760000"/>
                </a:solidFill>
                <a:latin typeface="+mj-lt"/>
              </a:rPr>
              <a:t>Dimensiones</a:t>
            </a:r>
            <a:r>
              <a:rPr lang="en-GB" sz="3600" b="1" dirty="0" smtClean="0">
                <a:solidFill>
                  <a:srgbClr val="760000"/>
                </a:solidFill>
                <a:latin typeface="+mj-lt"/>
              </a:rPr>
              <a:t>/</a:t>
            </a:r>
            <a:r>
              <a:rPr lang="en-GB" sz="3600" b="1" dirty="0" err="1" smtClean="0">
                <a:solidFill>
                  <a:srgbClr val="760000"/>
                </a:solidFill>
                <a:latin typeface="+mj-lt"/>
              </a:rPr>
              <a:t>Indicadores</a:t>
            </a:r>
            <a:r>
              <a:rPr lang="en-GB" sz="3600" b="1" dirty="0" smtClean="0">
                <a:solidFill>
                  <a:srgbClr val="760000"/>
                </a:solidFill>
                <a:latin typeface="+mj-lt"/>
              </a:rPr>
              <a:t>, Pesos, </a:t>
            </a:r>
            <a:r>
              <a:rPr lang="en-GB" sz="3600" b="1" dirty="0" err="1" smtClean="0">
                <a:solidFill>
                  <a:srgbClr val="760000"/>
                </a:solidFill>
                <a:latin typeface="+mj-lt"/>
              </a:rPr>
              <a:t>Umbrales</a:t>
            </a:r>
            <a:endParaRPr lang="en-GB" sz="3600" b="1" dirty="0">
              <a:solidFill>
                <a:srgbClr val="760000"/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78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1378868"/>
            <a:ext cx="1224136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latin typeface="+mj-lt"/>
              </a:rPr>
              <a:t>Privaciones</a:t>
            </a:r>
            <a:endParaRPr lang="en-GB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013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643938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760000"/>
                </a:solidFill>
              </a:rPr>
              <a:t> </a:t>
            </a:r>
            <a:r>
              <a:rPr lang="en-GB" sz="3600" dirty="0" err="1" smtClean="0">
                <a:solidFill>
                  <a:srgbClr val="760000"/>
                </a:solidFill>
              </a:rPr>
              <a:t>Indicadores</a:t>
            </a:r>
            <a:r>
              <a:rPr lang="en-GB" sz="3600" dirty="0" smtClean="0">
                <a:solidFill>
                  <a:srgbClr val="760000"/>
                </a:solidFill>
              </a:rPr>
              <a:t> </a:t>
            </a:r>
            <a:r>
              <a:rPr lang="en-GB" sz="3600" dirty="0" smtClean="0">
                <a:solidFill>
                  <a:srgbClr val="760000"/>
                </a:solidFill>
              </a:rPr>
              <a:t>del IPM </a:t>
            </a:r>
            <a:r>
              <a:rPr lang="en-GB" sz="3600" dirty="0" smtClean="0">
                <a:solidFill>
                  <a:srgbClr val="760000"/>
                </a:solidFill>
              </a:rPr>
              <a:t>y los ODM</a:t>
            </a:r>
            <a:endParaRPr lang="en-US" sz="26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-180528" y="620688"/>
            <a:ext cx="8697144" cy="6264696"/>
          </a:xfrm>
        </p:spPr>
        <p:txBody>
          <a:bodyPr/>
          <a:lstStyle/>
          <a:p>
            <a:pPr lvl="1"/>
            <a:r>
              <a:rPr lang="en-GB" b="1" dirty="0" err="1" smtClean="0"/>
              <a:t>Salud</a:t>
            </a:r>
            <a:endParaRPr lang="en-GB" b="1" dirty="0"/>
          </a:p>
          <a:p>
            <a:pPr lvl="2"/>
            <a:r>
              <a:rPr lang="en-GB" dirty="0" err="1" smtClean="0"/>
              <a:t>Nutrici</a:t>
            </a:r>
            <a:r>
              <a:rPr lang="en-GB" dirty="0" err="1" smtClean="0"/>
              <a:t>ó</a:t>
            </a:r>
            <a:r>
              <a:rPr lang="en-GB" dirty="0" err="1" smtClean="0"/>
              <a:t>n</a:t>
            </a:r>
            <a:r>
              <a:rPr lang="en-GB" dirty="0" smtClean="0"/>
              <a:t>    ODM </a:t>
            </a:r>
            <a:r>
              <a:rPr lang="en-GB" dirty="0" smtClean="0"/>
              <a:t>1 </a:t>
            </a:r>
            <a:r>
              <a:rPr lang="en-GB" sz="1600" dirty="0" smtClean="0"/>
              <a:t>(</a:t>
            </a:r>
            <a:r>
              <a:rPr lang="en-GB" sz="1600" dirty="0" err="1" smtClean="0"/>
              <a:t>Erradicar</a:t>
            </a:r>
            <a:r>
              <a:rPr lang="en-GB" sz="1600" dirty="0" smtClean="0"/>
              <a:t> la </a:t>
            </a:r>
            <a:r>
              <a:rPr lang="en-GB" sz="1600" dirty="0" err="1" smtClean="0"/>
              <a:t>pobreza</a:t>
            </a:r>
            <a:r>
              <a:rPr lang="en-GB" sz="1600" dirty="0" smtClean="0"/>
              <a:t> </a:t>
            </a:r>
            <a:r>
              <a:rPr lang="en-GB" sz="1600" dirty="0" err="1" smtClean="0"/>
              <a:t>extrema</a:t>
            </a:r>
            <a:r>
              <a:rPr lang="en-GB" sz="1600" dirty="0" smtClean="0"/>
              <a:t> y el </a:t>
            </a:r>
            <a:r>
              <a:rPr lang="en-GB" sz="1600" dirty="0" err="1" smtClean="0"/>
              <a:t>hambre</a:t>
            </a:r>
            <a:r>
              <a:rPr lang="en-GB" sz="1600" dirty="0" smtClean="0"/>
              <a:t>)</a:t>
            </a:r>
          </a:p>
          <a:p>
            <a:pPr lvl="2"/>
            <a:r>
              <a:rPr lang="en-GB" dirty="0" err="1" smtClean="0"/>
              <a:t>Mortalidad</a:t>
            </a:r>
            <a:r>
              <a:rPr lang="en-GB" dirty="0" smtClean="0"/>
              <a:t>   </a:t>
            </a:r>
            <a:r>
              <a:rPr lang="en-GB" dirty="0" smtClean="0"/>
              <a:t>ODM 4 </a:t>
            </a:r>
            <a:r>
              <a:rPr lang="en-GB" sz="2000" dirty="0" smtClean="0"/>
              <a:t>(</a:t>
            </a:r>
            <a:r>
              <a:rPr lang="en-GB" sz="2000" dirty="0" err="1" smtClean="0"/>
              <a:t>Reducir</a:t>
            </a:r>
            <a:r>
              <a:rPr lang="en-GB" sz="2000" dirty="0" smtClean="0"/>
              <a:t> la </a:t>
            </a:r>
            <a:r>
              <a:rPr lang="en-GB" sz="2000" dirty="0" err="1" smtClean="0"/>
              <a:t>mortalidad</a:t>
            </a:r>
            <a:r>
              <a:rPr lang="en-GB" sz="2000" dirty="0" smtClean="0"/>
              <a:t> </a:t>
            </a:r>
            <a:r>
              <a:rPr lang="en-GB" sz="2000" dirty="0" err="1" smtClean="0"/>
              <a:t>infantil</a:t>
            </a:r>
            <a:r>
              <a:rPr lang="en-GB" sz="2000" dirty="0" smtClean="0"/>
              <a:t>)</a:t>
            </a:r>
          </a:p>
          <a:p>
            <a:pPr lvl="1"/>
            <a:r>
              <a:rPr lang="en-GB" b="1" dirty="0" err="1" smtClean="0"/>
              <a:t>Educacion</a:t>
            </a:r>
            <a:r>
              <a:rPr lang="en-GB" b="1" dirty="0" smtClean="0"/>
              <a:t> </a:t>
            </a:r>
          </a:p>
          <a:p>
            <a:pPr lvl="2"/>
            <a:r>
              <a:rPr lang="en-GB" dirty="0" err="1" smtClean="0"/>
              <a:t>Asistencia</a:t>
            </a:r>
            <a:r>
              <a:rPr lang="en-GB" dirty="0" smtClean="0"/>
              <a:t> de </a:t>
            </a:r>
            <a:r>
              <a:rPr lang="en-GB" dirty="0" err="1" smtClean="0"/>
              <a:t>ni</a:t>
            </a:r>
            <a:r>
              <a:rPr lang="en-GB" dirty="0" err="1" smtClean="0"/>
              <a:t>ñ</a:t>
            </a:r>
            <a:r>
              <a:rPr lang="en-GB" dirty="0" err="1" smtClean="0"/>
              <a:t>os</a:t>
            </a:r>
            <a:r>
              <a:rPr lang="en-GB" dirty="0" smtClean="0"/>
              <a:t> a la </a:t>
            </a:r>
            <a:r>
              <a:rPr lang="en-GB" dirty="0" err="1" smtClean="0"/>
              <a:t>escuela</a:t>
            </a:r>
            <a:r>
              <a:rPr lang="en-GB" dirty="0" smtClean="0"/>
              <a:t> y </a:t>
            </a:r>
            <a:r>
              <a:rPr lang="en-GB" dirty="0" err="1" smtClean="0"/>
              <a:t>a</a:t>
            </a:r>
            <a:r>
              <a:rPr lang="en-GB" dirty="0" err="1" smtClean="0"/>
              <a:t>ñ</a:t>
            </a:r>
            <a:r>
              <a:rPr lang="en-GB" dirty="0" err="1" smtClean="0"/>
              <a:t>os</a:t>
            </a:r>
            <a:r>
              <a:rPr lang="en-GB" dirty="0" smtClean="0"/>
              <a:t> de </a:t>
            </a:r>
            <a:r>
              <a:rPr lang="en-GB" dirty="0" err="1" smtClean="0"/>
              <a:t>educaci</a:t>
            </a:r>
            <a:r>
              <a:rPr lang="en-GB" dirty="0" err="1" smtClean="0"/>
              <a:t>ó</a:t>
            </a:r>
            <a:r>
              <a:rPr lang="en-GB" dirty="0" err="1" smtClean="0"/>
              <a:t>n</a:t>
            </a:r>
            <a:r>
              <a:rPr lang="en-GB" dirty="0" smtClean="0"/>
              <a:t>    ODM 2 </a:t>
            </a:r>
            <a:r>
              <a:rPr lang="en-GB" sz="2000" dirty="0" smtClean="0"/>
              <a:t>(Achieve Universal Primary Education)</a:t>
            </a:r>
          </a:p>
          <a:p>
            <a:pPr lvl="1"/>
            <a:r>
              <a:rPr lang="en-GB" b="1" dirty="0" err="1" smtClean="0"/>
              <a:t>Estandar</a:t>
            </a:r>
            <a:r>
              <a:rPr lang="en-GB" b="1" dirty="0" smtClean="0"/>
              <a:t> de Vida </a:t>
            </a:r>
            <a:endParaRPr lang="en-GB" b="1" dirty="0" smtClean="0"/>
          </a:p>
          <a:p>
            <a:pPr lvl="2"/>
            <a:r>
              <a:rPr lang="en-GB" dirty="0" err="1" smtClean="0"/>
              <a:t>Electricidad</a:t>
            </a:r>
            <a:r>
              <a:rPr lang="en-GB" dirty="0" smtClean="0"/>
              <a:t> </a:t>
            </a:r>
            <a:r>
              <a:rPr lang="en-GB" i="1" dirty="0" smtClean="0"/>
              <a:t>no </a:t>
            </a:r>
            <a:r>
              <a:rPr lang="en-GB" i="1" dirty="0" err="1" smtClean="0"/>
              <a:t>es</a:t>
            </a:r>
            <a:r>
              <a:rPr lang="en-GB" i="1" dirty="0" smtClean="0"/>
              <a:t> ODM</a:t>
            </a:r>
            <a:r>
              <a:rPr lang="en-GB" dirty="0"/>
              <a:t> </a:t>
            </a:r>
            <a:r>
              <a:rPr lang="en-GB" sz="1400" dirty="0" smtClean="0"/>
              <a:t>●  </a:t>
            </a:r>
            <a:r>
              <a:rPr lang="en-GB" dirty="0" smtClean="0"/>
              <a:t>Combustible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cocinar</a:t>
            </a:r>
            <a:r>
              <a:rPr lang="en-GB" dirty="0" smtClean="0"/>
              <a:t> ODM 7</a:t>
            </a:r>
            <a:endParaRPr lang="en-GB" dirty="0" smtClean="0"/>
          </a:p>
          <a:p>
            <a:pPr lvl="2"/>
            <a:r>
              <a:rPr lang="en-GB" dirty="0" err="1" smtClean="0"/>
              <a:t>Sanidad</a:t>
            </a:r>
            <a:r>
              <a:rPr lang="en-GB" dirty="0" smtClean="0"/>
              <a:t>  ODM </a:t>
            </a:r>
            <a:r>
              <a:rPr lang="en-GB" dirty="0" smtClean="0"/>
              <a:t>7		</a:t>
            </a:r>
            <a:r>
              <a:rPr lang="en-GB" sz="1400" dirty="0" smtClean="0"/>
              <a:t>●</a:t>
            </a:r>
            <a:r>
              <a:rPr lang="en-GB" dirty="0" smtClean="0"/>
              <a:t>  </a:t>
            </a:r>
            <a:r>
              <a:rPr lang="en-GB" dirty="0" smtClean="0"/>
              <a:t>Agua Potable  </a:t>
            </a:r>
            <a:r>
              <a:rPr lang="en-GB" dirty="0" smtClean="0"/>
              <a:t>MDG 7 </a:t>
            </a:r>
            <a:r>
              <a:rPr lang="en-GB" sz="2000" dirty="0" smtClean="0"/>
              <a:t>(</a:t>
            </a:r>
            <a:r>
              <a:rPr lang="en-GB" sz="2000" dirty="0" err="1" smtClean="0"/>
              <a:t>Asegurar</a:t>
            </a:r>
            <a:r>
              <a:rPr lang="en-GB" sz="2000" dirty="0" smtClean="0"/>
              <a:t> la </a:t>
            </a:r>
            <a:r>
              <a:rPr lang="en-GB" sz="2000" dirty="0" err="1" smtClean="0"/>
              <a:t>Sustentabilidad</a:t>
            </a:r>
            <a:r>
              <a:rPr lang="en-GB" sz="2000" dirty="0" smtClean="0"/>
              <a:t> </a:t>
            </a:r>
            <a:r>
              <a:rPr lang="en-GB" sz="2000" dirty="0" err="1" smtClean="0"/>
              <a:t>Ambiental</a:t>
            </a:r>
            <a:r>
              <a:rPr lang="en-GB" sz="2000" dirty="0" smtClean="0"/>
              <a:t>)</a:t>
            </a:r>
            <a:endParaRPr lang="en-GB" sz="2000" dirty="0" smtClean="0"/>
          </a:p>
          <a:p>
            <a:pPr lvl="2"/>
            <a:r>
              <a:rPr lang="en-GB" dirty="0" err="1" smtClean="0"/>
              <a:t>Piso</a:t>
            </a:r>
            <a:r>
              <a:rPr lang="en-GB" dirty="0" smtClean="0"/>
              <a:t> </a:t>
            </a:r>
            <a:r>
              <a:rPr lang="en-GB" i="1" dirty="0" smtClean="0"/>
              <a:t>no </a:t>
            </a:r>
            <a:r>
              <a:rPr lang="en-GB" i="1" dirty="0" err="1" smtClean="0"/>
              <a:t>es</a:t>
            </a:r>
            <a:r>
              <a:rPr lang="en-GB" i="1" dirty="0" smtClean="0"/>
              <a:t> ODM</a:t>
            </a:r>
            <a:r>
              <a:rPr lang="en-GB" dirty="0" smtClean="0"/>
              <a:t>		</a:t>
            </a:r>
            <a:r>
              <a:rPr lang="en-GB" sz="1400" dirty="0" smtClean="0"/>
              <a:t>● </a:t>
            </a:r>
            <a:r>
              <a:rPr lang="en-GB" dirty="0" smtClean="0"/>
              <a:t> </a:t>
            </a:r>
            <a:r>
              <a:rPr lang="en-GB" dirty="0" err="1" smtClean="0"/>
              <a:t>Activos</a:t>
            </a:r>
            <a:r>
              <a:rPr lang="en-GB" dirty="0" smtClean="0"/>
              <a:t> MDG </a:t>
            </a:r>
            <a:r>
              <a:rPr lang="en-GB" dirty="0" smtClean="0"/>
              <a:t>1</a:t>
            </a:r>
          </a:p>
          <a:p>
            <a:pPr lvl="2"/>
            <a:r>
              <a:rPr lang="en-GB" b="1" i="1" dirty="0" err="1" smtClean="0"/>
              <a:t>Omisiones</a:t>
            </a:r>
            <a:r>
              <a:rPr lang="en-GB" b="1" i="1" dirty="0" smtClean="0"/>
              <a:t> de ODM: </a:t>
            </a:r>
            <a:r>
              <a:rPr lang="en-GB" b="1" i="1" dirty="0" err="1" smtClean="0"/>
              <a:t>genero</a:t>
            </a:r>
            <a:r>
              <a:rPr lang="en-GB" b="1" i="1" dirty="0" smtClean="0"/>
              <a:t>, </a:t>
            </a:r>
            <a:r>
              <a:rPr lang="en-GB" b="1" i="1" dirty="0" err="1" smtClean="0"/>
              <a:t>enfermedades</a:t>
            </a:r>
            <a:r>
              <a:rPr lang="en-GB" b="1" i="1" dirty="0" smtClean="0"/>
              <a:t> </a:t>
            </a:r>
            <a:r>
              <a:rPr lang="en-GB" b="1" i="1" dirty="0" err="1" smtClean="0"/>
              <a:t>infecciosas</a:t>
            </a:r>
            <a:r>
              <a:rPr lang="en-GB" b="1" i="1" dirty="0" smtClean="0"/>
              <a:t>, </a:t>
            </a: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err="1" smtClean="0"/>
              <a:t>ingreso</a:t>
            </a:r>
            <a:r>
              <a:rPr lang="en-GB" b="1" i="1" dirty="0" smtClean="0"/>
              <a:t>, </a:t>
            </a:r>
            <a:r>
              <a:rPr lang="en-GB" b="1" i="1" dirty="0" err="1" smtClean="0"/>
              <a:t>mortalidad</a:t>
            </a:r>
            <a:r>
              <a:rPr lang="en-GB" b="1" i="1" dirty="0" smtClean="0"/>
              <a:t> </a:t>
            </a:r>
            <a:r>
              <a:rPr lang="en-GB" b="1" i="1" dirty="0" err="1" smtClean="0"/>
              <a:t>materna</a:t>
            </a:r>
            <a:r>
              <a:rPr lang="en-GB" b="1" i="1" dirty="0" smtClean="0"/>
              <a:t>, </a:t>
            </a:r>
            <a:r>
              <a:rPr lang="en-GB" b="1" i="1" dirty="0" err="1" smtClean="0"/>
              <a:t>medio</a:t>
            </a:r>
            <a:r>
              <a:rPr lang="en-GB" b="1" i="1" dirty="0" smtClean="0"/>
              <a:t> </a:t>
            </a:r>
            <a:r>
              <a:rPr lang="en-GB" b="1" i="1" dirty="0" err="1" smtClean="0"/>
              <a:t>ambiente</a:t>
            </a:r>
            <a:r>
              <a:rPr lang="en-GB" b="1" i="1" dirty="0" smtClean="0"/>
              <a:t>, </a:t>
            </a:r>
            <a:r>
              <a:rPr lang="en-GB" b="1" i="1" dirty="0" err="1" smtClean="0"/>
              <a:t>tenencia</a:t>
            </a:r>
            <a:r>
              <a:rPr lang="en-GB" b="1" i="1" dirty="0" smtClean="0"/>
              <a:t> de la </a:t>
            </a:r>
            <a:r>
              <a:rPr lang="en-GB" b="1" i="1" dirty="0" err="1" smtClean="0"/>
              <a:t>vivenda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401139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643938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760000"/>
                </a:solidFill>
              </a:rPr>
              <a:t> </a:t>
            </a:r>
            <a:r>
              <a:rPr lang="en-GB" sz="3600" dirty="0" err="1" smtClean="0">
                <a:solidFill>
                  <a:srgbClr val="760000"/>
                </a:solidFill>
              </a:rPr>
              <a:t>Indicadores</a:t>
            </a:r>
            <a:r>
              <a:rPr lang="en-GB" sz="3600" dirty="0" smtClean="0">
                <a:solidFill>
                  <a:srgbClr val="760000"/>
                </a:solidFill>
              </a:rPr>
              <a:t> del IPM y los ODMs</a:t>
            </a:r>
            <a:endParaRPr lang="en-US" sz="26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8625136" cy="5616624"/>
          </a:xfrm>
        </p:spPr>
        <p:txBody>
          <a:bodyPr/>
          <a:lstStyle/>
          <a:p>
            <a:pPr lvl="1" algn="ctr">
              <a:buNone/>
            </a:pPr>
            <a:r>
              <a:rPr lang="en-GB" sz="3200" b="1" dirty="0" err="1" smtClean="0"/>
              <a:t>Notar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que.</a:t>
            </a:r>
            <a:r>
              <a:rPr lang="en-GB" sz="3200" b="1" dirty="0" smtClean="0"/>
              <a:t>..</a:t>
            </a:r>
          </a:p>
          <a:p>
            <a:pPr lvl="1">
              <a:buFont typeface="Wingdings" pitchFamily="2" charset="2"/>
              <a:buChar char="v"/>
            </a:pPr>
            <a:r>
              <a:rPr lang="en-GB" sz="2600" dirty="0" smtClean="0">
                <a:latin typeface="Garamond" pitchFamily="18" charset="0"/>
              </a:rPr>
              <a:t>A </a:t>
            </a:r>
            <a:r>
              <a:rPr lang="en-GB" sz="2600" dirty="0" err="1" smtClean="0">
                <a:latin typeface="Garamond" pitchFamily="18" charset="0"/>
              </a:rPr>
              <a:t>diferencia</a:t>
            </a:r>
            <a:r>
              <a:rPr lang="en-GB" sz="2600" dirty="0" smtClean="0">
                <a:latin typeface="Garamond" pitchFamily="18" charset="0"/>
              </a:rPr>
              <a:t> de los </a:t>
            </a:r>
            <a:r>
              <a:rPr lang="en-GB" sz="2600" dirty="0" err="1" smtClean="0">
                <a:latin typeface="Garamond" pitchFamily="18" charset="0"/>
              </a:rPr>
              <a:t>indicadores</a:t>
            </a:r>
            <a:r>
              <a:rPr lang="en-GB" sz="2600" dirty="0" smtClean="0">
                <a:latin typeface="Garamond" pitchFamily="18" charset="0"/>
              </a:rPr>
              <a:t> de los ODM, los </a:t>
            </a:r>
            <a:r>
              <a:rPr lang="en-GB" sz="2600" dirty="0" err="1" smtClean="0">
                <a:latin typeface="Garamond" pitchFamily="18" charset="0"/>
              </a:rPr>
              <a:t>indicadores</a:t>
            </a:r>
            <a:r>
              <a:rPr lang="en-GB" sz="2600" dirty="0" smtClean="0">
                <a:latin typeface="Garamond" pitchFamily="18" charset="0"/>
              </a:rPr>
              <a:t> del IPM </a:t>
            </a:r>
            <a:r>
              <a:rPr lang="en-GB" sz="2600" dirty="0" err="1" smtClean="0">
                <a:latin typeface="Garamond" pitchFamily="18" charset="0"/>
              </a:rPr>
              <a:t>utilizan</a:t>
            </a:r>
            <a:r>
              <a:rPr lang="en-GB" sz="2600" dirty="0" smtClean="0">
                <a:latin typeface="Garamond" pitchFamily="18" charset="0"/>
              </a:rPr>
              <a:t> la </a:t>
            </a:r>
            <a:r>
              <a:rPr lang="en-GB" sz="2600" dirty="0" err="1" smtClean="0">
                <a:latin typeface="Garamond" pitchFamily="18" charset="0"/>
              </a:rPr>
              <a:t>misma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poblacion</a:t>
            </a:r>
            <a:r>
              <a:rPr lang="en-GB" sz="2600" dirty="0" smtClean="0">
                <a:latin typeface="Garamond" pitchFamily="18" charset="0"/>
              </a:rPr>
              <a:t> base: el total de </a:t>
            </a:r>
            <a:r>
              <a:rPr lang="en-GB" sz="2600" dirty="0" err="1" smtClean="0">
                <a:latin typeface="Garamond" pitchFamily="18" charset="0"/>
              </a:rPr>
              <a:t>poblacion</a:t>
            </a:r>
            <a:r>
              <a:rPr lang="en-GB" sz="2600" dirty="0" smtClean="0">
                <a:latin typeface="Garamond" pitchFamily="18" charset="0"/>
              </a:rPr>
              <a:t>.</a:t>
            </a:r>
            <a:endParaRPr lang="en-GB" sz="2600" dirty="0" smtClean="0">
              <a:latin typeface="Garamond" pitchFamily="18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en-GB" sz="2600" dirty="0" smtClean="0">
                <a:latin typeface="Garamond" pitchFamily="18" charset="0"/>
              </a:rPr>
              <a:t>El </a:t>
            </a:r>
            <a:r>
              <a:rPr lang="en-GB" sz="2600" dirty="0" err="1" smtClean="0">
                <a:latin typeface="Garamond" pitchFamily="18" charset="0"/>
              </a:rPr>
              <a:t>hogar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es</a:t>
            </a:r>
            <a:r>
              <a:rPr lang="en-GB" sz="2600" dirty="0" smtClean="0">
                <a:latin typeface="Garamond" pitchFamily="18" charset="0"/>
              </a:rPr>
              <a:t> la </a:t>
            </a:r>
            <a:r>
              <a:rPr lang="en-GB" sz="2600" dirty="0" err="1" smtClean="0">
                <a:latin typeface="Garamond" pitchFamily="18" charset="0"/>
              </a:rPr>
              <a:t>unidad</a:t>
            </a:r>
            <a:r>
              <a:rPr lang="en-GB" sz="2600" dirty="0" smtClean="0">
                <a:latin typeface="Garamond" pitchFamily="18" charset="0"/>
              </a:rPr>
              <a:t> de </a:t>
            </a:r>
            <a:r>
              <a:rPr lang="en-GB" sz="2600" dirty="0" err="1" smtClean="0">
                <a:latin typeface="Garamond" pitchFamily="18" charset="0"/>
              </a:rPr>
              <a:t>analisis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para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identificar</a:t>
            </a:r>
            <a:r>
              <a:rPr lang="en-GB" sz="2600" dirty="0" smtClean="0">
                <a:latin typeface="Garamond" pitchFamily="18" charset="0"/>
              </a:rPr>
              <a:t> a </a:t>
            </a:r>
            <a:r>
              <a:rPr lang="en-GB" sz="2600" dirty="0" err="1" smtClean="0">
                <a:latin typeface="Garamond" pitchFamily="18" charset="0"/>
              </a:rPr>
              <a:t>lospobres</a:t>
            </a:r>
            <a:r>
              <a:rPr lang="en-GB" sz="2600" dirty="0" smtClean="0">
                <a:latin typeface="Garamond" pitchFamily="18" charset="0"/>
              </a:rPr>
              <a:t>. </a:t>
            </a:r>
          </a:p>
          <a:p>
            <a:pPr lvl="1">
              <a:buFont typeface="Wingdings" pitchFamily="2" charset="2"/>
              <a:buChar char="v"/>
            </a:pPr>
            <a:r>
              <a:rPr lang="en-GB" sz="2600" dirty="0" smtClean="0">
                <a:latin typeface="Garamond" pitchFamily="18" charset="0"/>
              </a:rPr>
              <a:t>El IPM </a:t>
            </a:r>
            <a:r>
              <a:rPr lang="en-GB" sz="2600" dirty="0" err="1" smtClean="0">
                <a:latin typeface="Garamond" pitchFamily="18" charset="0"/>
              </a:rPr>
              <a:t>utiliza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cualquier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informacion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disponible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sobre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todos</a:t>
            </a:r>
            <a:r>
              <a:rPr lang="en-GB" sz="2600" dirty="0" smtClean="0">
                <a:latin typeface="Garamond" pitchFamily="18" charset="0"/>
              </a:rPr>
              <a:t> los </a:t>
            </a:r>
            <a:r>
              <a:rPr lang="en-GB" sz="2600" dirty="0" err="1" smtClean="0">
                <a:latin typeface="Garamond" pitchFamily="18" charset="0"/>
              </a:rPr>
              <a:t>miembros</a:t>
            </a:r>
            <a:r>
              <a:rPr lang="en-GB" sz="2600" dirty="0" smtClean="0">
                <a:latin typeface="Garamond" pitchFamily="18" charset="0"/>
              </a:rPr>
              <a:t> de </a:t>
            </a:r>
            <a:r>
              <a:rPr lang="en-GB" sz="2600" dirty="0" err="1" smtClean="0">
                <a:latin typeface="Garamond" pitchFamily="18" charset="0"/>
              </a:rPr>
              <a:t>cada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hgoar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para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identificar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todos</a:t>
            </a:r>
            <a:r>
              <a:rPr lang="en-GB" sz="2600" dirty="0" smtClean="0">
                <a:latin typeface="Garamond" pitchFamily="18" charset="0"/>
              </a:rPr>
              <a:t> los </a:t>
            </a:r>
            <a:r>
              <a:rPr lang="en-GB" sz="2600" dirty="0" err="1" smtClean="0">
                <a:latin typeface="Garamond" pitchFamily="18" charset="0"/>
              </a:rPr>
              <a:t>miembros</a:t>
            </a:r>
            <a:r>
              <a:rPr lang="en-GB" sz="2600" dirty="0" smtClean="0">
                <a:latin typeface="Garamond" pitchFamily="18" charset="0"/>
              </a:rPr>
              <a:t> del </a:t>
            </a:r>
            <a:r>
              <a:rPr lang="en-GB" sz="2600" dirty="0" err="1" smtClean="0">
                <a:latin typeface="Garamond" pitchFamily="18" charset="0"/>
              </a:rPr>
              <a:t>hogar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como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pobres</a:t>
            </a:r>
            <a:r>
              <a:rPr lang="en-GB" sz="2600" dirty="0" smtClean="0">
                <a:latin typeface="Garamond" pitchFamily="18" charset="0"/>
              </a:rPr>
              <a:t> o no. </a:t>
            </a:r>
            <a:r>
              <a:rPr lang="en-GB" sz="2600" dirty="0" err="1" smtClean="0">
                <a:latin typeface="Garamond" pitchFamily="18" charset="0"/>
              </a:rPr>
              <a:t>Esto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supone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interacciones</a:t>
            </a:r>
            <a:r>
              <a:rPr lang="en-GB" sz="2600" dirty="0" smtClean="0">
                <a:latin typeface="Garamond" pitchFamily="18" charset="0"/>
              </a:rPr>
              <a:t> y </a:t>
            </a:r>
            <a:r>
              <a:rPr lang="en-GB" sz="2600" dirty="0" err="1" smtClean="0">
                <a:latin typeface="Garamond" pitchFamily="18" charset="0"/>
              </a:rPr>
              <a:t>externalidades</a:t>
            </a:r>
            <a:r>
              <a:rPr lang="en-GB" sz="2600" dirty="0" smtClean="0">
                <a:latin typeface="Garamond" pitchFamily="18" charset="0"/>
              </a:rPr>
              <a:t> (</a:t>
            </a:r>
            <a:r>
              <a:rPr lang="en-GB" sz="2600" dirty="0" err="1" smtClean="0">
                <a:latin typeface="Garamond" pitchFamily="18" charset="0"/>
              </a:rPr>
              <a:t>positivas</a:t>
            </a:r>
            <a:r>
              <a:rPr lang="en-GB" sz="2600" dirty="0" smtClean="0">
                <a:latin typeface="Garamond" pitchFamily="18" charset="0"/>
              </a:rPr>
              <a:t> y </a:t>
            </a:r>
            <a:r>
              <a:rPr lang="en-GB" sz="2600" dirty="0" err="1" smtClean="0">
                <a:latin typeface="Garamond" pitchFamily="18" charset="0"/>
              </a:rPr>
              <a:t>negativas</a:t>
            </a:r>
            <a:r>
              <a:rPr lang="en-GB" sz="2600" dirty="0" smtClean="0">
                <a:latin typeface="Garamond" pitchFamily="18" charset="0"/>
              </a:rPr>
              <a:t>) y </a:t>
            </a:r>
            <a:r>
              <a:rPr lang="en-GB" sz="2600" dirty="0" err="1" smtClean="0">
                <a:latin typeface="Garamond" pitchFamily="18" charset="0"/>
              </a:rPr>
              <a:t>puede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crear</a:t>
            </a:r>
            <a:r>
              <a:rPr lang="en-GB" sz="2600" dirty="0" smtClean="0">
                <a:latin typeface="Garamond" pitchFamily="18" charset="0"/>
              </a:rPr>
              <a:t> </a:t>
            </a:r>
            <a:r>
              <a:rPr lang="en-GB" sz="2600" dirty="0" err="1" smtClean="0">
                <a:latin typeface="Garamond" pitchFamily="18" charset="0"/>
              </a:rPr>
              <a:t>eficiencia</a:t>
            </a:r>
            <a:r>
              <a:rPr lang="en-GB" sz="2600" dirty="0" smtClean="0">
                <a:latin typeface="Garamond" pitchFamily="18" charset="0"/>
              </a:rPr>
              <a:t> de </a:t>
            </a:r>
            <a:r>
              <a:rPr lang="en-GB" sz="2600" dirty="0" err="1" smtClean="0">
                <a:latin typeface="Garamond" pitchFamily="18" charset="0"/>
              </a:rPr>
              <a:t>politica</a:t>
            </a:r>
            <a:r>
              <a:rPr lang="en-GB" sz="2600" dirty="0" smtClean="0">
                <a:latin typeface="Garamond" pitchFamily="18" charset="0"/>
              </a:rPr>
              <a:t>.</a:t>
            </a:r>
            <a:r>
              <a:rPr lang="en-US" sz="2600" dirty="0" smtClean="0">
                <a:latin typeface="+mj-lt"/>
              </a:rPr>
              <a:t> </a:t>
            </a:r>
            <a:endParaRPr lang="en-GB" sz="2600" dirty="0" smtClean="0">
              <a:latin typeface="+mj-lt"/>
            </a:endParaRPr>
          </a:p>
          <a:p>
            <a:pPr lvl="1">
              <a:buFont typeface="Wingdings" pitchFamily="2" charset="2"/>
              <a:buChar char="v"/>
            </a:pPr>
            <a:r>
              <a:rPr lang="en-GB" sz="2600" dirty="0" smtClean="0">
                <a:latin typeface="+mj-lt"/>
              </a:rPr>
              <a:t>Las </a:t>
            </a:r>
            <a:r>
              <a:rPr lang="en-GB" sz="2600" dirty="0" err="1" smtClean="0">
                <a:latin typeface="+mj-lt"/>
              </a:rPr>
              <a:t>estimaciones</a:t>
            </a:r>
            <a:r>
              <a:rPr lang="en-GB" sz="2600" dirty="0" smtClean="0">
                <a:latin typeface="+mj-lt"/>
              </a:rPr>
              <a:t> son </a:t>
            </a:r>
            <a:r>
              <a:rPr lang="en-GB" sz="2600" dirty="0" err="1" smtClean="0">
                <a:latin typeface="+mj-lt"/>
              </a:rPr>
              <a:t>reportadas</a:t>
            </a:r>
            <a:r>
              <a:rPr lang="en-GB" sz="2600" dirty="0" smtClean="0">
                <a:latin typeface="+mj-lt"/>
              </a:rPr>
              <a:t> en </a:t>
            </a:r>
            <a:r>
              <a:rPr lang="en-GB" sz="2600" dirty="0" err="1" smtClean="0">
                <a:latin typeface="+mj-lt"/>
              </a:rPr>
              <a:t>terminos</a:t>
            </a:r>
            <a:r>
              <a:rPr lang="en-GB" sz="2600" dirty="0" smtClean="0">
                <a:latin typeface="+mj-lt"/>
              </a:rPr>
              <a:t> de personas (no </a:t>
            </a:r>
            <a:r>
              <a:rPr lang="en-GB" sz="2600" dirty="0" err="1" smtClean="0">
                <a:latin typeface="+mj-lt"/>
              </a:rPr>
              <a:t>hogares</a:t>
            </a:r>
            <a:r>
              <a:rPr lang="en-GB" sz="2600" dirty="0" smtClean="0">
                <a:latin typeface="+mj-lt"/>
              </a:rPr>
              <a:t>)</a:t>
            </a:r>
            <a:r>
              <a:rPr lang="en-GB" sz="2600" dirty="0" smtClean="0">
                <a:latin typeface="Garamond" pitchFamily="18" charset="0"/>
              </a:rPr>
              <a:t>.</a:t>
            </a:r>
            <a:endParaRPr lang="en-GB" sz="2600" dirty="0" smtClean="0">
              <a:latin typeface="Garamond" pitchFamily="18" charset="0"/>
            </a:endParaRPr>
          </a:p>
          <a:p>
            <a:pPr lvl="1">
              <a:buFont typeface="Wingdings" pitchFamily="2" charset="2"/>
              <a:buChar char="v"/>
            </a:pPr>
            <a:endParaRPr lang="en-GB" sz="2600" dirty="0" smtClean="0">
              <a:latin typeface="Garamond" pitchFamily="18" charset="0"/>
            </a:endParaRPr>
          </a:p>
          <a:p>
            <a:pPr lvl="1">
              <a:buNone/>
            </a:pPr>
            <a:endParaRPr lang="en-GB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22967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</p:spPr>
        <p:txBody>
          <a:bodyPr/>
          <a:lstStyle/>
          <a:p>
            <a:pPr algn="ctr"/>
            <a:r>
              <a:rPr lang="en-GB" dirty="0" smtClean="0">
                <a:latin typeface="Garamond" pitchFamily="18" charset="0"/>
              </a:rPr>
              <a:t>MPI 2010</a:t>
            </a:r>
            <a:endParaRPr lang="en-GB" dirty="0">
              <a:latin typeface="Garamond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20490"/>
            <a:ext cx="3538736" cy="468883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DHS: 			48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MICS:			35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WHS: 			19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Special: 		2</a:t>
            </a:r>
          </a:p>
          <a:p>
            <a:pPr marL="0" indent="0">
              <a:buNone/>
            </a:pPr>
            <a:endParaRPr lang="en-GB" b="1" dirty="0">
              <a:latin typeface="Garamond" pitchFamily="18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10 </a:t>
            </a:r>
            <a:r>
              <a:rPr lang="en-GB" b="1" dirty="0" err="1" smtClean="0">
                <a:latin typeface="Garamond" pitchFamily="18" charset="0"/>
              </a:rPr>
              <a:t>indicatores</a:t>
            </a:r>
            <a:r>
              <a:rPr lang="en-GB" b="1" dirty="0" smtClean="0">
                <a:latin typeface="Garamond" pitchFamily="18" charset="0"/>
              </a:rPr>
              <a:t>: 	62</a:t>
            </a:r>
          </a:p>
          <a:p>
            <a:pPr marL="0" indent="0">
              <a:buNone/>
            </a:pPr>
            <a:r>
              <a:rPr lang="en-GB" b="1" dirty="0" err="1" smtClean="0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</a:t>
            </a:r>
            <a:r>
              <a:rPr lang="en-GB" b="1" dirty="0" smtClean="0">
                <a:latin typeface="Garamond" pitchFamily="18" charset="0"/>
              </a:rPr>
              <a:t>	1		31</a:t>
            </a: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2</a:t>
            </a:r>
            <a:r>
              <a:rPr lang="en-GB" b="1" dirty="0" smtClean="0">
                <a:latin typeface="Garamond" pitchFamily="18" charset="0"/>
              </a:rPr>
              <a:t>		8</a:t>
            </a: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3</a:t>
            </a:r>
            <a:r>
              <a:rPr lang="en-GB" b="1" dirty="0" smtClean="0">
                <a:latin typeface="Garamond" pitchFamily="18" charset="0"/>
              </a:rPr>
              <a:t>		3</a:t>
            </a:r>
          </a:p>
          <a:p>
            <a:pPr marL="0" indent="0">
              <a:buNone/>
            </a:pPr>
            <a:r>
              <a:rPr lang="en-GB" b="1" dirty="0" err="1" smtClean="0">
                <a:latin typeface="Garamond" pitchFamily="18" charset="0"/>
              </a:rPr>
              <a:t>A</a:t>
            </a:r>
            <a:r>
              <a:rPr lang="en-GB" b="1" dirty="0" err="1" smtClean="0">
                <a:latin typeface="Garamond" pitchFamily="18" charset="0"/>
              </a:rPr>
              <a:t>ñ</a:t>
            </a:r>
            <a:r>
              <a:rPr lang="en-GB" b="1" dirty="0" err="1" smtClean="0">
                <a:latin typeface="Garamond" pitchFamily="18" charset="0"/>
              </a:rPr>
              <a:t>os</a:t>
            </a:r>
            <a:r>
              <a:rPr lang="en-GB" b="1" dirty="0" smtClean="0">
                <a:latin typeface="Garamond" pitchFamily="18" charset="0"/>
              </a:rPr>
              <a:t>		       2000-08	</a:t>
            </a:r>
            <a:endParaRPr lang="en-GB" b="1" dirty="0">
              <a:latin typeface="Garamond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9912" y="980728"/>
            <a:ext cx="4041775" cy="639762"/>
          </a:xfrm>
        </p:spPr>
        <p:txBody>
          <a:bodyPr/>
          <a:lstStyle/>
          <a:p>
            <a:pPr lvl="0" algn="ctr"/>
            <a:r>
              <a:rPr lang="en-GB" dirty="0">
                <a:solidFill>
                  <a:srgbClr val="000000"/>
                </a:solidFill>
                <a:latin typeface="Garamond" pitchFamily="18" charset="0"/>
              </a:rPr>
              <a:t>MPI </a:t>
            </a:r>
            <a:r>
              <a:rPr lang="en-GB" dirty="0" smtClean="0">
                <a:solidFill>
                  <a:srgbClr val="000000"/>
                </a:solidFill>
                <a:latin typeface="Garamond" pitchFamily="18" charset="0"/>
              </a:rPr>
              <a:t>2013</a:t>
            </a:r>
            <a:endParaRPr lang="en-GB" dirty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9952" y="1620490"/>
            <a:ext cx="4032448" cy="468883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DHS: 			51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MICS: 		30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WHS: 			17</a:t>
            </a:r>
          </a:p>
          <a:p>
            <a:pPr marL="0" indent="0">
              <a:buNone/>
            </a:pPr>
            <a:r>
              <a:rPr lang="en-GB" b="1" dirty="0" smtClean="0">
                <a:latin typeface="Garamond" pitchFamily="18" charset="0"/>
              </a:rPr>
              <a:t>Special: 		6</a:t>
            </a:r>
          </a:p>
          <a:p>
            <a:pPr marL="0" indent="0">
              <a:buNone/>
            </a:pPr>
            <a:endParaRPr lang="en-GB" b="1" dirty="0" smtClean="0">
              <a:latin typeface="Garamond" pitchFamily="18" charset="0"/>
            </a:endParaRPr>
          </a:p>
          <a:p>
            <a:pPr marL="0" indent="0">
              <a:buNone/>
            </a:pPr>
            <a:r>
              <a:rPr lang="en-GB" b="1" dirty="0">
                <a:latin typeface="Garamond" pitchFamily="18" charset="0"/>
              </a:rPr>
              <a:t>10 </a:t>
            </a:r>
            <a:r>
              <a:rPr lang="en-GB" b="1" dirty="0" err="1">
                <a:latin typeface="Garamond" pitchFamily="18" charset="0"/>
              </a:rPr>
              <a:t>indicatores</a:t>
            </a:r>
            <a:r>
              <a:rPr lang="en-GB" b="1" dirty="0">
                <a:latin typeface="Garamond" pitchFamily="18" charset="0"/>
              </a:rPr>
              <a:t> </a:t>
            </a:r>
            <a:r>
              <a:rPr lang="en-GB" b="1" dirty="0" smtClean="0">
                <a:latin typeface="Garamond" pitchFamily="18" charset="0"/>
              </a:rPr>
              <a:t>	66</a:t>
            </a:r>
            <a:endParaRPr lang="en-GB" b="1" dirty="0">
              <a:latin typeface="Garamond" pitchFamily="18" charset="0"/>
            </a:endParaRP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	1 </a:t>
            </a:r>
            <a:r>
              <a:rPr lang="en-GB" b="1" dirty="0" smtClean="0">
                <a:latin typeface="Garamond" pitchFamily="18" charset="0"/>
              </a:rPr>
              <a:t>		31</a:t>
            </a:r>
            <a:endParaRPr lang="en-GB" b="1" dirty="0">
              <a:latin typeface="Garamond" pitchFamily="18" charset="0"/>
            </a:endParaRP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	</a:t>
            </a:r>
            <a:r>
              <a:rPr lang="en-GB" b="1" dirty="0" smtClean="0">
                <a:latin typeface="Garamond" pitchFamily="18" charset="0"/>
              </a:rPr>
              <a:t>2		6</a:t>
            </a:r>
            <a:endParaRPr lang="en-GB" b="1" dirty="0">
              <a:latin typeface="Garamond" pitchFamily="18" charset="0"/>
            </a:endParaRP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Faltan</a:t>
            </a:r>
            <a:r>
              <a:rPr lang="en-GB" b="1" dirty="0">
                <a:latin typeface="Garamond" pitchFamily="18" charset="0"/>
              </a:rPr>
              <a:t> 	3</a:t>
            </a:r>
            <a:r>
              <a:rPr lang="en-GB" b="1" dirty="0" smtClean="0">
                <a:latin typeface="Garamond" pitchFamily="18" charset="0"/>
              </a:rPr>
              <a:t>		1</a:t>
            </a:r>
          </a:p>
          <a:p>
            <a:pPr marL="0" indent="0">
              <a:buNone/>
            </a:pPr>
            <a:r>
              <a:rPr lang="en-GB" b="1" dirty="0" err="1">
                <a:latin typeface="Garamond" pitchFamily="18" charset="0"/>
              </a:rPr>
              <a:t>Años</a:t>
            </a:r>
            <a:r>
              <a:rPr lang="en-GB" b="1" dirty="0" smtClean="0">
                <a:latin typeface="Garamond" pitchFamily="18" charset="0"/>
              </a:rPr>
              <a:t>	            	2002-11</a:t>
            </a:r>
            <a:endParaRPr lang="en-GB" b="1" dirty="0">
              <a:latin typeface="Garamond" pitchFamily="18" charset="0"/>
            </a:endParaRPr>
          </a:p>
          <a:p>
            <a:pPr marL="0" indent="0">
              <a:buNone/>
            </a:pPr>
            <a:endParaRPr lang="en-GB" b="1" dirty="0"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24940-47E3-4F91-B788-E2FF0FDC153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242064"/>
            <a:ext cx="7700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800000"/>
                </a:solidFill>
                <a:latin typeface="Garamond" panose="02020404030301010803" pitchFamily="18" charset="0"/>
              </a:rPr>
              <a:t>Datos</a:t>
            </a:r>
            <a:r>
              <a:rPr lang="en-GB" b="1" dirty="0" smtClean="0">
                <a:solidFill>
                  <a:srgbClr val="800000"/>
                </a:solidFill>
                <a:latin typeface="Garamond" panose="02020404030301010803" pitchFamily="18" charset="0"/>
              </a:rPr>
              <a:t> - </a:t>
            </a:r>
            <a:r>
              <a:rPr lang="en-GB" b="1" dirty="0" err="1" smtClean="0">
                <a:solidFill>
                  <a:srgbClr val="800000"/>
                </a:solidFill>
                <a:latin typeface="Garamond" panose="02020404030301010803" pitchFamily="18" charset="0"/>
              </a:rPr>
              <a:t>mejorando</a:t>
            </a:r>
            <a:endParaRPr lang="en-GB" b="1" dirty="0">
              <a:solidFill>
                <a:srgbClr val="8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76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5536" y="4221088"/>
            <a:ext cx="8229600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760000"/>
                </a:solidFill>
              </a:rPr>
              <a:t>Durante el </a:t>
            </a:r>
            <a:r>
              <a:rPr lang="en-GB" sz="3600" dirty="0" err="1" smtClean="0">
                <a:solidFill>
                  <a:srgbClr val="760000"/>
                </a:solidFill>
              </a:rPr>
              <a:t>análisis</a:t>
            </a:r>
            <a:r>
              <a:rPr lang="en-GB" sz="3600" dirty="0" smtClean="0">
                <a:solidFill>
                  <a:srgbClr val="760000"/>
                </a:solidFill>
              </a:rPr>
              <a:t> se </a:t>
            </a:r>
            <a:r>
              <a:rPr lang="en-GB" sz="3600" dirty="0" err="1" smtClean="0">
                <a:solidFill>
                  <a:srgbClr val="760000"/>
                </a:solidFill>
              </a:rPr>
              <a:t>realizaron</a:t>
            </a:r>
            <a:r>
              <a:rPr lang="en-GB" sz="3600" dirty="0" smtClean="0">
                <a:solidFill>
                  <a:srgbClr val="760000"/>
                </a:solidFill>
              </a:rPr>
              <a:t> </a:t>
            </a:r>
            <a:r>
              <a:rPr lang="en-GB" sz="3600" dirty="0" err="1" smtClean="0">
                <a:solidFill>
                  <a:srgbClr val="760000"/>
                </a:solidFill>
              </a:rPr>
              <a:t>pruebas</a:t>
            </a:r>
            <a:r>
              <a:rPr lang="en-GB" sz="3600" dirty="0" smtClean="0">
                <a:solidFill>
                  <a:srgbClr val="760000"/>
                </a:solidFill>
              </a:rPr>
              <a:t> de </a:t>
            </a:r>
            <a:r>
              <a:rPr lang="en-GB" sz="3600" dirty="0" err="1" smtClean="0">
                <a:solidFill>
                  <a:srgbClr val="760000"/>
                </a:solidFill>
              </a:rPr>
              <a:t>robustez</a:t>
            </a:r>
            <a:r>
              <a:rPr lang="en-GB" sz="3600" dirty="0" smtClean="0">
                <a:solidFill>
                  <a:srgbClr val="760000"/>
                </a:solidFill>
              </a:rPr>
              <a:t> de los </a:t>
            </a:r>
            <a:r>
              <a:rPr lang="en-GB" sz="3600" dirty="0" err="1" smtClean="0">
                <a:solidFill>
                  <a:srgbClr val="760000"/>
                </a:solidFill>
              </a:rPr>
              <a:t>umbrales</a:t>
            </a:r>
            <a:r>
              <a:rPr lang="en-GB" sz="3600" dirty="0" smtClean="0">
                <a:solidFill>
                  <a:srgbClr val="760000"/>
                </a:solidFill>
              </a:rPr>
              <a:t> y </a:t>
            </a:r>
            <a:r>
              <a:rPr lang="en-GB" sz="3600" dirty="0" err="1" smtClean="0">
                <a:solidFill>
                  <a:srgbClr val="760000"/>
                </a:solidFill>
              </a:rPr>
              <a:t>ponderadores</a:t>
            </a:r>
            <a:endParaRPr lang="en-US" sz="3600" b="1" dirty="0" smtClean="0">
              <a:solidFill>
                <a:srgbClr val="760000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18864" y="908720"/>
            <a:ext cx="8229600" cy="2376264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“</a:t>
            </a:r>
            <a:r>
              <a:rPr lang="es-ES" sz="2800" dirty="0"/>
              <a:t>la interpretación del conjunto de indicadores se facilita enormemente cuando los componentes individuales tienen grados de importancia que, si bien no </a:t>
            </a:r>
            <a:r>
              <a:rPr lang="es-ES" sz="2800" dirty="0" smtClean="0"/>
              <a:t>exactamente </a:t>
            </a:r>
            <a:r>
              <a:rPr lang="es-ES" sz="2800" dirty="0"/>
              <a:t>iguales, no son manifiestamente diferentes</a:t>
            </a:r>
            <a:r>
              <a:rPr lang="en-US" sz="2800" dirty="0" smtClean="0"/>
              <a:t>.” </a:t>
            </a:r>
          </a:p>
          <a:p>
            <a:pPr>
              <a:buFontTx/>
              <a:buNone/>
            </a:pPr>
            <a:r>
              <a:rPr lang="en-US" sz="2000" dirty="0" smtClean="0"/>
              <a:t>				Atkinson, </a:t>
            </a:r>
            <a:r>
              <a:rPr lang="en-US" sz="2000" dirty="0" err="1" smtClean="0"/>
              <a:t>Cantillon</a:t>
            </a:r>
            <a:r>
              <a:rPr lang="en-US" sz="2000" dirty="0" smtClean="0"/>
              <a:t>, </a:t>
            </a:r>
            <a:r>
              <a:rPr lang="en-US" sz="2000" dirty="0" err="1" smtClean="0"/>
              <a:t>Marlier</a:t>
            </a:r>
            <a:r>
              <a:rPr lang="en-US" sz="2000" dirty="0" smtClean="0"/>
              <a:t> y Nolan (2002), p. 25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rgbClr val="800000"/>
                </a:solidFill>
                <a:latin typeface="+mj-lt"/>
              </a:rPr>
              <a:t>Ponderaciones</a:t>
            </a:r>
            <a:r>
              <a:rPr lang="en-GB" sz="4000" b="1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GB" sz="4000" b="1" dirty="0" err="1" smtClean="0">
                <a:solidFill>
                  <a:srgbClr val="800000"/>
                </a:solidFill>
                <a:latin typeface="+mj-lt"/>
              </a:rPr>
              <a:t>iguales</a:t>
            </a:r>
            <a:r>
              <a:rPr lang="en-GB" sz="4000" b="1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GB" sz="4000" b="1" dirty="0" err="1" smtClean="0">
                <a:solidFill>
                  <a:srgbClr val="800000"/>
                </a:solidFill>
                <a:latin typeface="+mj-lt"/>
              </a:rPr>
              <a:t>por</a:t>
            </a:r>
            <a:r>
              <a:rPr lang="en-GB" sz="4000" b="1" dirty="0" smtClean="0">
                <a:solidFill>
                  <a:srgbClr val="800000"/>
                </a:solidFill>
                <a:latin typeface="+mj-lt"/>
              </a:rPr>
              <a:t> dimension</a:t>
            </a:r>
            <a:endParaRPr lang="en-GB" sz="4000" b="1" dirty="0">
              <a:solidFill>
                <a:srgbClr val="8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539553" y="115888"/>
            <a:ext cx="8129572" cy="1143000"/>
          </a:xfrm>
        </p:spPr>
        <p:txBody>
          <a:bodyPr/>
          <a:lstStyle/>
          <a:p>
            <a:pPr algn="l"/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Identificación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: ¿</a:t>
            </a:r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Quién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es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pobre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? </a:t>
            </a:r>
            <a:endParaRPr lang="en-US" sz="5400" b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 smtClean="0">
                <a:latin typeface="+mj-lt"/>
              </a:rPr>
              <a:t>Un </a:t>
            </a:r>
            <a:r>
              <a:rPr lang="en-GB" dirty="0" err="1" smtClean="0">
                <a:latin typeface="+mj-lt"/>
              </a:rPr>
              <a:t>individuo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es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multidimensionalmente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pobre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si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está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privado</a:t>
            </a:r>
            <a:r>
              <a:rPr lang="en-GB" dirty="0" smtClean="0">
                <a:latin typeface="+mj-lt"/>
              </a:rPr>
              <a:t> en 33% de </a:t>
            </a:r>
            <a:r>
              <a:rPr lang="en-GB" dirty="0" err="1" smtClean="0">
                <a:latin typeface="+mj-lt"/>
              </a:rPr>
              <a:t>las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dimensiones</a:t>
            </a:r>
            <a:endParaRPr lang="en-GB" dirty="0" smtClean="0"/>
          </a:p>
          <a:p>
            <a:pPr>
              <a:buFontTx/>
              <a:buNone/>
            </a:pPr>
            <a:endParaRPr lang="en-GB" dirty="0" smtClean="0"/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3384376" cy="3096344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06" y="3988997"/>
            <a:ext cx="4705622" cy="1980039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3995936" y="2420888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+mj-lt"/>
              </a:rPr>
              <a:t>Privaciones</a:t>
            </a:r>
            <a:r>
              <a:rPr lang="en-GB" sz="2400" b="1" dirty="0" smtClean="0">
                <a:latin typeface="+mj-lt"/>
              </a:rPr>
              <a:t> de </a:t>
            </a:r>
            <a:r>
              <a:rPr lang="en-GB" sz="2400" b="1" dirty="0" err="1" smtClean="0">
                <a:latin typeface="+mj-lt"/>
              </a:rPr>
              <a:t>Phuba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smtClean="0">
                <a:latin typeface="+mj-lt"/>
              </a:rPr>
              <a:t>(c</a:t>
            </a:r>
            <a:r>
              <a:rPr lang="en-GB" sz="2400" b="1" baseline="-25000" dirty="0" smtClean="0">
                <a:latin typeface="+mj-lt"/>
              </a:rPr>
              <a:t>i</a:t>
            </a:r>
            <a:r>
              <a:rPr lang="en-GB" sz="2400" b="1" dirty="0" smtClean="0">
                <a:latin typeface="+mj-lt"/>
              </a:rPr>
              <a:t>/d): </a:t>
            </a:r>
          </a:p>
          <a:p>
            <a:r>
              <a:rPr lang="en-GB" sz="2400" b="1" dirty="0" smtClean="0">
                <a:latin typeface="+mj-lt"/>
              </a:rPr>
              <a:t>3*(1/6)+3*(1/18)=</a:t>
            </a:r>
          </a:p>
          <a:p>
            <a:r>
              <a:rPr lang="en-GB" sz="2400" b="1" dirty="0" smtClean="0">
                <a:latin typeface="+mj-lt"/>
              </a:rPr>
              <a:t>(9+3)/18=12/18=67% &gt;33%, </a:t>
            </a:r>
            <a:r>
              <a:rPr lang="en-GB" sz="2400" b="1" dirty="0" err="1" smtClean="0">
                <a:latin typeface="+mj-lt"/>
              </a:rPr>
              <a:t>entonces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ella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es</a:t>
            </a:r>
            <a:r>
              <a:rPr lang="en-GB" sz="2400" b="1" dirty="0" smtClean="0">
                <a:latin typeface="+mj-lt"/>
              </a:rPr>
              <a:t> POBRE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304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build="p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0" y="-27383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Análisis</a:t>
            </a:r>
            <a:r>
              <a:rPr lang="en-GB" b="1" dirty="0" smtClean="0">
                <a:solidFill>
                  <a:srgbClr val="800000"/>
                </a:solidFill>
              </a:rPr>
              <a:t> de </a:t>
            </a:r>
            <a:r>
              <a:rPr lang="en-GB" b="1" dirty="0" err="1" smtClean="0">
                <a:solidFill>
                  <a:srgbClr val="800000"/>
                </a:solidFill>
              </a:rPr>
              <a:t>robustez</a:t>
            </a:r>
            <a:r>
              <a:rPr lang="en-GB" b="1" dirty="0" smtClean="0">
                <a:solidFill>
                  <a:srgbClr val="800000"/>
                </a:solidFill>
              </a:rPr>
              <a:t> </a:t>
            </a:r>
            <a:r>
              <a:rPr lang="en-GB" sz="2800" b="1" dirty="0" smtClean="0">
                <a:solidFill>
                  <a:srgbClr val="800000"/>
                </a:solidFill>
              </a:rPr>
              <a:t>– </a:t>
            </a:r>
            <a:r>
              <a:rPr lang="en-GB" sz="2800" b="1" dirty="0" err="1" smtClean="0">
                <a:solidFill>
                  <a:srgbClr val="800000"/>
                </a:solidFill>
              </a:rPr>
              <a:t>cambios</a:t>
            </a:r>
            <a:r>
              <a:rPr lang="en-GB" sz="2800" b="1" dirty="0" smtClean="0">
                <a:solidFill>
                  <a:srgbClr val="800000"/>
                </a:solidFill>
              </a:rPr>
              <a:t> en la </a:t>
            </a:r>
            <a:r>
              <a:rPr lang="en-GB" sz="2800" b="1" dirty="0" err="1" smtClean="0">
                <a:solidFill>
                  <a:srgbClr val="800000"/>
                </a:solidFill>
              </a:rPr>
              <a:t>línea</a:t>
            </a:r>
            <a:r>
              <a:rPr lang="en-GB" sz="2800" b="1" dirty="0" smtClean="0">
                <a:solidFill>
                  <a:srgbClr val="800000"/>
                </a:solidFill>
              </a:rPr>
              <a:t> de </a:t>
            </a:r>
            <a:r>
              <a:rPr lang="en-GB" sz="2800" b="1" dirty="0" err="1" smtClean="0">
                <a:solidFill>
                  <a:srgbClr val="800000"/>
                </a:solidFill>
              </a:rPr>
              <a:t>pobreza</a:t>
            </a:r>
            <a:r>
              <a:rPr lang="en-GB" sz="2800" b="1" dirty="0" smtClean="0">
                <a:solidFill>
                  <a:srgbClr val="800000"/>
                </a:solidFill>
              </a:rPr>
              <a:t>, k </a:t>
            </a:r>
            <a:endParaRPr lang="en-GB" sz="2400" b="1" dirty="0" smtClean="0">
              <a:solidFill>
                <a:srgbClr val="800000"/>
              </a:solidFill>
            </a:endParaRPr>
          </a:p>
        </p:txBody>
      </p:sp>
      <p:pic>
        <p:nvPicPr>
          <p:cNvPr id="16" name="Picture 15" descr="Senegal 2005-201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6568" y="4005064"/>
            <a:ext cx="3523904" cy="258513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5496" y="260648"/>
            <a:ext cx="7992888" cy="115212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r>
              <a:rPr lang="en-GB" sz="2400" b="1" dirty="0" smtClean="0">
                <a:solidFill>
                  <a:srgbClr val="C00000"/>
                </a:solidFill>
              </a:rPr>
              <a:t>Entre </a:t>
            </a:r>
            <a:r>
              <a:rPr lang="en-GB" sz="2400" b="1" dirty="0" err="1" smtClean="0">
                <a:solidFill>
                  <a:srgbClr val="C00000"/>
                </a:solidFill>
              </a:rPr>
              <a:t>países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que</a:t>
            </a:r>
            <a:r>
              <a:rPr lang="en-GB" sz="2400" b="1" dirty="0" smtClean="0">
                <a:solidFill>
                  <a:srgbClr val="C00000"/>
                </a:solidFill>
              </a:rPr>
              <a:t> no </a:t>
            </a:r>
            <a:r>
              <a:rPr lang="en-GB" sz="2400" b="1" dirty="0" err="1" smtClean="0">
                <a:solidFill>
                  <a:srgbClr val="C00000"/>
                </a:solidFill>
              </a:rPr>
              <a:t>muestran</a:t>
            </a:r>
            <a:r>
              <a:rPr lang="en-GB" sz="2400" b="1" dirty="0" smtClean="0">
                <a:solidFill>
                  <a:srgbClr val="C00000"/>
                </a:solidFill>
              </a:rPr>
              <a:t> un </a:t>
            </a:r>
            <a:r>
              <a:rPr lang="en-GB" sz="2400" b="1" dirty="0" err="1" smtClean="0">
                <a:solidFill>
                  <a:srgbClr val="C00000"/>
                </a:solidFill>
              </a:rPr>
              <a:t>progreso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signficativo</a:t>
            </a:r>
            <a:endParaRPr lang="en-GB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Picture 4" descr="Madagascar 2004-2009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96753"/>
            <a:ext cx="4824536" cy="35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gladesh 2004-200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40" y="1205172"/>
            <a:ext cx="2985660" cy="2190275"/>
          </a:xfrm>
          <a:prstGeom prst="rect">
            <a:avLst/>
          </a:prstGeom>
        </p:spPr>
      </p:pic>
      <p:pic>
        <p:nvPicPr>
          <p:cNvPr id="6" name="Picture 5" descr="Bolivia 2003-2008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40" y="3542981"/>
            <a:ext cx="2985660" cy="2190275"/>
          </a:xfrm>
          <a:prstGeom prst="rect">
            <a:avLst/>
          </a:prstGeom>
        </p:spPr>
      </p:pic>
      <p:pic>
        <p:nvPicPr>
          <p:cNvPr id="8" name="Picture 7" descr="Ghana 2003-2008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8508" y="3542981"/>
            <a:ext cx="2985660" cy="2190275"/>
          </a:xfrm>
          <a:prstGeom prst="rect">
            <a:avLst/>
          </a:prstGeom>
        </p:spPr>
      </p:pic>
      <p:pic>
        <p:nvPicPr>
          <p:cNvPr id="9" name="Picture 8" descr="Nepal 2006-2011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196752"/>
            <a:ext cx="2985660" cy="2190275"/>
          </a:xfrm>
          <a:prstGeom prst="rect">
            <a:avLst/>
          </a:prstGeom>
        </p:spPr>
      </p:pic>
      <p:pic>
        <p:nvPicPr>
          <p:cNvPr id="10" name="Picture 9" descr="Rwanda 2005-2010.e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8340" y="1196752"/>
            <a:ext cx="2985660" cy="21902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80528" y="260648"/>
            <a:ext cx="6984776" cy="1440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r>
              <a:rPr lang="en-GB" sz="2400" b="1" dirty="0" smtClean="0">
                <a:solidFill>
                  <a:srgbClr val="C00000"/>
                </a:solidFill>
              </a:rPr>
              <a:t>Entre </a:t>
            </a:r>
            <a:r>
              <a:rPr lang="en-GB" sz="2400" b="1" dirty="0" err="1" smtClean="0">
                <a:solidFill>
                  <a:srgbClr val="C00000"/>
                </a:solidFill>
              </a:rPr>
              <a:t>países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que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muestran</a:t>
            </a:r>
            <a:r>
              <a:rPr lang="en-GB" sz="2400" b="1" dirty="0" smtClean="0">
                <a:solidFill>
                  <a:srgbClr val="C00000"/>
                </a:solidFill>
              </a:rPr>
              <a:t> un </a:t>
            </a:r>
            <a:r>
              <a:rPr lang="en-GB" sz="2400" b="1" dirty="0" err="1" smtClean="0">
                <a:solidFill>
                  <a:srgbClr val="C00000"/>
                </a:solidFill>
              </a:rPr>
              <a:t>progreso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substancial</a:t>
            </a:r>
            <a:endParaRPr lang="en-GB" sz="2400" b="1" dirty="0" smtClean="0">
              <a:solidFill>
                <a:srgbClr val="C00000"/>
              </a:solidFill>
            </a:endParaRPr>
          </a:p>
          <a:p>
            <a:pPr eaLnBrk="1" hangingPunct="1"/>
            <a:endParaRPr lang="en-GB" sz="2400" dirty="0" smtClean="0">
              <a:solidFill>
                <a:srgbClr val="009900"/>
              </a:solidFill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672" y="3571730"/>
            <a:ext cx="2952328" cy="21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-27383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Análisis</a:t>
            </a:r>
            <a:r>
              <a:rPr lang="en-GB" b="1" dirty="0" smtClean="0">
                <a:solidFill>
                  <a:srgbClr val="800000"/>
                </a:solidFill>
              </a:rPr>
              <a:t> de </a:t>
            </a:r>
            <a:r>
              <a:rPr lang="en-GB" b="1" dirty="0" err="1" smtClean="0">
                <a:solidFill>
                  <a:srgbClr val="800000"/>
                </a:solidFill>
              </a:rPr>
              <a:t>robustez</a:t>
            </a:r>
            <a:r>
              <a:rPr lang="en-GB" b="1" dirty="0" smtClean="0">
                <a:solidFill>
                  <a:srgbClr val="800000"/>
                </a:solidFill>
              </a:rPr>
              <a:t> </a:t>
            </a:r>
            <a:r>
              <a:rPr lang="en-GB" sz="2800" b="1" dirty="0" smtClean="0">
                <a:solidFill>
                  <a:srgbClr val="800000"/>
                </a:solidFill>
              </a:rPr>
              <a:t>– </a:t>
            </a:r>
            <a:r>
              <a:rPr lang="en-GB" sz="2800" b="1" dirty="0" err="1" smtClean="0">
                <a:solidFill>
                  <a:srgbClr val="800000"/>
                </a:solidFill>
              </a:rPr>
              <a:t>cambios</a:t>
            </a:r>
            <a:r>
              <a:rPr lang="en-GB" sz="2800" b="1" dirty="0" smtClean="0">
                <a:solidFill>
                  <a:srgbClr val="800000"/>
                </a:solidFill>
              </a:rPr>
              <a:t> en la </a:t>
            </a:r>
            <a:r>
              <a:rPr lang="en-GB" sz="2800" b="1" dirty="0" err="1" smtClean="0">
                <a:solidFill>
                  <a:srgbClr val="800000"/>
                </a:solidFill>
              </a:rPr>
              <a:t>línea</a:t>
            </a:r>
            <a:r>
              <a:rPr lang="en-GB" sz="2800" b="1" dirty="0" smtClean="0">
                <a:solidFill>
                  <a:srgbClr val="800000"/>
                </a:solidFill>
              </a:rPr>
              <a:t> de </a:t>
            </a:r>
            <a:r>
              <a:rPr lang="en-GB" sz="2800" b="1" dirty="0" err="1" smtClean="0">
                <a:solidFill>
                  <a:srgbClr val="800000"/>
                </a:solidFill>
              </a:rPr>
              <a:t>pobreza</a:t>
            </a:r>
            <a:r>
              <a:rPr lang="en-GB" sz="2800" b="1" dirty="0" smtClean="0">
                <a:solidFill>
                  <a:srgbClr val="800000"/>
                </a:solidFill>
              </a:rPr>
              <a:t>, k </a:t>
            </a:r>
            <a:endParaRPr lang="en-GB" sz="2400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8208912" cy="1440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sz="2400" b="1" dirty="0" err="1" smtClean="0">
                <a:solidFill>
                  <a:srgbClr val="C00000"/>
                </a:solidFill>
              </a:rPr>
              <a:t>Casos</a:t>
            </a:r>
            <a:r>
              <a:rPr lang="en-GB" sz="2400" b="1" dirty="0" smtClean="0">
                <a:solidFill>
                  <a:srgbClr val="C00000"/>
                </a:solidFill>
              </a:rPr>
              <a:t> en el </a:t>
            </a:r>
            <a:r>
              <a:rPr lang="en-GB" sz="2400" b="1" dirty="0" err="1" smtClean="0">
                <a:solidFill>
                  <a:srgbClr val="C00000"/>
                </a:solidFill>
              </a:rPr>
              <a:t>límite</a:t>
            </a:r>
            <a:r>
              <a:rPr lang="en-GB" sz="2400" b="1" dirty="0" smtClean="0">
                <a:solidFill>
                  <a:srgbClr val="C00000"/>
                </a:solidFill>
              </a:rPr>
              <a:t>: </a:t>
            </a:r>
            <a:r>
              <a:rPr lang="en-GB" sz="2400" b="1" dirty="0" err="1" smtClean="0">
                <a:solidFill>
                  <a:srgbClr val="C00000"/>
                </a:solidFill>
              </a:rPr>
              <a:t>todos</a:t>
            </a:r>
            <a:r>
              <a:rPr lang="en-GB" sz="2400" b="1" dirty="0" smtClean="0">
                <a:solidFill>
                  <a:srgbClr val="C00000"/>
                </a:solidFill>
              </a:rPr>
              <a:t> con </a:t>
            </a:r>
            <a:r>
              <a:rPr lang="en-GB" sz="2400" b="1" dirty="0" err="1" smtClean="0">
                <a:solidFill>
                  <a:srgbClr val="C00000"/>
                </a:solidFill>
              </a:rPr>
              <a:t>valores</a:t>
            </a:r>
            <a:r>
              <a:rPr lang="en-GB" sz="2400" b="1" dirty="0" smtClean="0">
                <a:solidFill>
                  <a:srgbClr val="C00000"/>
                </a:solidFill>
              </a:rPr>
              <a:t> de IPM </a:t>
            </a:r>
            <a:r>
              <a:rPr lang="en-GB" sz="2400" b="1" dirty="0" err="1" smtClean="0">
                <a:solidFill>
                  <a:srgbClr val="C00000"/>
                </a:solidFill>
              </a:rPr>
              <a:t>bajos</a:t>
            </a:r>
            <a:r>
              <a:rPr lang="en-GB" sz="2400" b="1" dirty="0" smtClean="0">
                <a:solidFill>
                  <a:srgbClr val="C00000"/>
                </a:solidFill>
              </a:rPr>
              <a:t> (&lt;0.09)</a:t>
            </a:r>
          </a:p>
          <a:p>
            <a:pPr algn="l" eaLnBrk="1" hangingPunct="1"/>
            <a:endParaRPr lang="en-GB" sz="2400" dirty="0" smtClean="0">
              <a:solidFill>
                <a:srgbClr val="FFC000"/>
              </a:solidFill>
            </a:endParaRPr>
          </a:p>
        </p:txBody>
      </p:sp>
      <p:pic>
        <p:nvPicPr>
          <p:cNvPr id="15" name="Picture 14" descr="Armenia 2005-2010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307" y="1235206"/>
            <a:ext cx="3088613" cy="2265802"/>
          </a:xfrm>
          <a:prstGeom prst="rect">
            <a:avLst/>
          </a:prstGeom>
        </p:spPr>
      </p:pic>
      <p:pic>
        <p:nvPicPr>
          <p:cNvPr id="16" name="Picture 15" descr="Guyana 2005-2009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235206"/>
            <a:ext cx="3088613" cy="2265802"/>
          </a:xfrm>
          <a:prstGeom prst="rect">
            <a:avLst/>
          </a:prstGeom>
        </p:spPr>
      </p:pic>
      <p:pic>
        <p:nvPicPr>
          <p:cNvPr id="17" name="Picture 16" descr="Jordan 2007-2009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307" y="3755486"/>
            <a:ext cx="3088613" cy="2265802"/>
          </a:xfrm>
          <a:prstGeom prst="rect">
            <a:avLst/>
          </a:prstGeom>
        </p:spPr>
      </p:pic>
      <p:pic>
        <p:nvPicPr>
          <p:cNvPr id="18" name="Picture 17" descr="Peru 2005-2008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7723" y="3827494"/>
            <a:ext cx="3088613" cy="226580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27383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Análisis</a:t>
            </a:r>
            <a:r>
              <a:rPr lang="en-GB" b="1" dirty="0" smtClean="0">
                <a:solidFill>
                  <a:srgbClr val="800000"/>
                </a:solidFill>
              </a:rPr>
              <a:t> de </a:t>
            </a:r>
            <a:r>
              <a:rPr lang="en-GB" b="1" dirty="0" err="1" smtClean="0">
                <a:solidFill>
                  <a:srgbClr val="800000"/>
                </a:solidFill>
              </a:rPr>
              <a:t>robustez</a:t>
            </a:r>
            <a:r>
              <a:rPr lang="en-GB" b="1" dirty="0" smtClean="0">
                <a:solidFill>
                  <a:srgbClr val="800000"/>
                </a:solidFill>
              </a:rPr>
              <a:t> </a:t>
            </a:r>
            <a:r>
              <a:rPr lang="en-GB" sz="2800" b="1" dirty="0" smtClean="0">
                <a:solidFill>
                  <a:srgbClr val="800000"/>
                </a:solidFill>
              </a:rPr>
              <a:t>– </a:t>
            </a:r>
            <a:r>
              <a:rPr lang="en-GB" sz="2800" b="1" dirty="0" err="1" smtClean="0">
                <a:solidFill>
                  <a:srgbClr val="800000"/>
                </a:solidFill>
              </a:rPr>
              <a:t>cambios</a:t>
            </a:r>
            <a:r>
              <a:rPr lang="en-GB" sz="2800" b="1" dirty="0" smtClean="0">
                <a:solidFill>
                  <a:srgbClr val="800000"/>
                </a:solidFill>
              </a:rPr>
              <a:t> en la </a:t>
            </a:r>
            <a:r>
              <a:rPr lang="en-GB" sz="2800" b="1" dirty="0" err="1" smtClean="0">
                <a:solidFill>
                  <a:srgbClr val="800000"/>
                </a:solidFill>
              </a:rPr>
              <a:t>línea</a:t>
            </a:r>
            <a:r>
              <a:rPr lang="en-GB" sz="2800" b="1" dirty="0" smtClean="0">
                <a:solidFill>
                  <a:srgbClr val="800000"/>
                </a:solidFill>
              </a:rPr>
              <a:t> de </a:t>
            </a:r>
            <a:r>
              <a:rPr lang="en-GB" sz="2800" b="1" dirty="0" err="1" smtClean="0">
                <a:solidFill>
                  <a:srgbClr val="800000"/>
                </a:solidFill>
              </a:rPr>
              <a:t>pobreza</a:t>
            </a:r>
            <a:r>
              <a:rPr lang="en-GB" sz="2800" b="1" dirty="0" smtClean="0">
                <a:solidFill>
                  <a:srgbClr val="800000"/>
                </a:solidFill>
              </a:rPr>
              <a:t>, k </a:t>
            </a:r>
            <a:endParaRPr lang="en-GB" sz="2400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1628800"/>
            <a:ext cx="8229600" cy="443597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5400" b="1" kern="0" dirty="0" err="1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Una</a:t>
            </a: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</a:t>
            </a:r>
            <a:r>
              <a:rPr lang="en-US" sz="5400" b="1" kern="0" dirty="0" err="1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Aplicación</a:t>
            </a: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:</a:t>
            </a:r>
          </a:p>
          <a:p>
            <a:pPr>
              <a:defRPr/>
            </a:pPr>
            <a:r>
              <a:rPr lang="es-E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E</a:t>
            </a: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l </a:t>
            </a:r>
            <a:r>
              <a:rPr lang="en-US" sz="5400" b="1" kern="0" dirty="0" err="1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Indice</a:t>
            </a: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de </a:t>
            </a:r>
            <a:r>
              <a:rPr lang="en-US" sz="5400" b="1" kern="0" dirty="0" err="1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Pobreza</a:t>
            </a: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Multidimensional</a:t>
            </a:r>
          </a:p>
          <a:p>
            <a:pPr>
              <a:defRPr/>
            </a:pP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[Global]</a:t>
            </a:r>
          </a:p>
        </p:txBody>
      </p:sp>
    </p:spTree>
    <p:extLst>
      <p:ext uri="{BB962C8B-B14F-4D97-AF65-F5344CB8AC3E}">
        <p14:creationId xmlns:p14="http://schemas.microsoft.com/office/powerpoint/2010/main" val="359529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E8AA1D21-069E-4038-AA5F-6C75A2F43CAB}" type="slidenum">
              <a:rPr lang="en-US" sz="1400" smtClean="0"/>
              <a:pPr algn="l" eaLnBrk="1" hangingPunct="1"/>
              <a:t>20</a:t>
            </a:fld>
            <a:endParaRPr lang="en-US" sz="1400" smtClean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48" y="260648"/>
            <a:ext cx="2599860" cy="2549052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128" y="476672"/>
            <a:ext cx="8229600" cy="1143000"/>
          </a:xfrm>
        </p:spPr>
        <p:txBody>
          <a:bodyPr/>
          <a:lstStyle/>
          <a:p>
            <a:r>
              <a:rPr lang="en-US" sz="4800" dirty="0" err="1" smtClean="0">
                <a:solidFill>
                  <a:srgbClr val="760000"/>
                </a:solidFill>
              </a:rPr>
              <a:t>Phuba</a:t>
            </a:r>
            <a:endParaRPr lang="en-US" sz="4800" dirty="0" smtClean="0">
              <a:solidFill>
                <a:srgbClr val="76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603897"/>
            <a:ext cx="8134350" cy="4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7436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E9ECF4AC-D41A-49C2-A508-8E89826CAF02}" type="slidenum">
              <a:rPr lang="en-US" sz="1400" smtClean="0"/>
              <a:pPr algn="l" eaLnBrk="1" hangingPunct="1"/>
              <a:t>21</a:t>
            </a:fld>
            <a:endParaRPr lang="en-US" sz="1400" smtClean="0"/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-933450"/>
            <a:ext cx="9359900" cy="83566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3549406-459E-4F60-86A4-39455D2E529C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21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39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8C037C55-48FD-4003-8508-CB985EB47119}" type="slidenum">
              <a:rPr lang="en-US" sz="1400" smtClean="0"/>
              <a:pPr algn="l" eaLnBrk="1" hangingPunct="1"/>
              <a:t>22</a:t>
            </a:fld>
            <a:endParaRPr lang="en-US" sz="1400" smtClean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5725"/>
            <a:ext cx="9371013" cy="702945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A22DC291-766E-43BC-83FE-281EEC0A075A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22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444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4470EAB6-192B-40C9-90D7-ADFF8D54F987}" type="slidenum">
              <a:rPr lang="en-US" sz="1400" smtClean="0"/>
              <a:pPr algn="l" eaLnBrk="1" hangingPunct="1"/>
              <a:t>23</a:t>
            </a:fld>
            <a:endParaRPr lang="en-US" sz="1400" smtClean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450" y="-217488"/>
            <a:ext cx="9728200" cy="7296151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141C724F-D16D-4D49-9010-145E0F4696CE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23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88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BCEF6D86-F66E-4B16-8DBD-3064A0367549}" type="slidenum">
              <a:rPr lang="en-US" sz="1400" smtClean="0"/>
              <a:pPr algn="l" eaLnBrk="1" hangingPunct="1"/>
              <a:t>24</a:t>
            </a:fld>
            <a:endParaRPr lang="en-US" sz="1400" smtClean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317500"/>
            <a:ext cx="9550400" cy="71628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3D17271C-E53A-4BCE-9CDF-5A76704F1B8A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24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946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18DD899C-07C8-4B88-B697-C70378190B4C}" type="slidenum">
              <a:rPr lang="en-US" sz="1400" smtClean="0"/>
              <a:pPr algn="l" eaLnBrk="1" hangingPunct="1"/>
              <a:t>25</a:t>
            </a:fld>
            <a:endParaRPr lang="en-US" sz="1400" smtClean="0"/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488" y="-161925"/>
            <a:ext cx="9566276" cy="7173913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9860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3DCB2A97-C4B6-4A9D-84DA-B6686865080C}" type="slidenum">
              <a:rPr lang="en-US" sz="1400" smtClean="0"/>
              <a:pPr algn="l" eaLnBrk="1" hangingPunct="1"/>
              <a:t>26</a:t>
            </a:fld>
            <a:endParaRPr lang="en-US" sz="1400" smtClean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9400" y="-909638"/>
            <a:ext cx="10350500" cy="7762876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CCABC9ED-ECE5-4909-8687-A16257401960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26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530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24E9F97F-FA97-4D3D-A9BF-05F761B5CD44}" type="slidenum">
              <a:rPr lang="en-US" sz="1400" smtClean="0"/>
              <a:pPr algn="l" eaLnBrk="1" hangingPunct="1"/>
              <a:t>27</a:t>
            </a:fld>
            <a:endParaRPr lang="en-US" sz="1400" smtClean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33375"/>
            <a:ext cx="10033000" cy="752475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D4769584-DD3E-49F2-AAA9-43906AA034AA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27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983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4DB234C6-BA8F-4969-8F58-582806BB422D}" type="slidenum">
              <a:rPr lang="en-US" sz="1400" smtClean="0"/>
              <a:pPr algn="l" eaLnBrk="1" hangingPunct="1"/>
              <a:t>28</a:t>
            </a:fld>
            <a:endParaRPr lang="en-US" sz="1400" smtClean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2692400"/>
            <a:ext cx="9142413" cy="109347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5B880E22-19F4-4CA2-896B-8C864DD24628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28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541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fld id="{1D7C7F9E-0FA8-4613-A962-7B699F2B1C15}" type="slidenum">
              <a:rPr lang="en-US" sz="1400" smtClean="0"/>
              <a:pPr algn="l" eaLnBrk="1" hangingPunct="1"/>
              <a:t>29</a:t>
            </a:fld>
            <a:endParaRPr lang="en-US" sz="1400" smtClean="0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-307975"/>
            <a:ext cx="9232900" cy="7243763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2"/>
          <p:cNvSpPr txBox="1">
            <a:spLocks noChangeArrowheads="1"/>
          </p:cNvSpPr>
          <p:nvPr/>
        </p:nvSpPr>
        <p:spPr bwMode="auto">
          <a:xfrm>
            <a:off x="8431213" y="6442075"/>
            <a:ext cx="2555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C3BF8C2C-8D97-491C-AC87-C2B6CC608BCF}" type="slidenum">
              <a:rPr lang="en-US" sz="1400">
                <a:ea typeface="Garamond" pitchFamily="18" charset="0"/>
                <a:cs typeface="Garamond" pitchFamily="18" charset="0"/>
                <a:sym typeface="Garamond" pitchFamily="18" charset="0"/>
              </a:rPr>
              <a:pPr algn="r" eaLnBrk="1" hangingPunct="1"/>
              <a:t>29</a:t>
            </a:fld>
            <a:endParaRPr lang="en-US" sz="1400">
              <a:ea typeface="Garamond" pitchFamily="18" charset="0"/>
              <a:cs typeface="Garamond" pitchFamily="18" charset="0"/>
              <a:sym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59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908720"/>
            <a:ext cx="831641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b="1" kern="0" dirty="0" smtClean="0">
              <a:solidFill>
                <a:schemeClr val="bg1"/>
              </a:solidFill>
              <a:latin typeface="Garamond" pitchFamily="18" charset="0"/>
              <a:ea typeface="+mj-ea"/>
              <a:cs typeface="+mj-cs"/>
              <a:sym typeface="Lucida Grande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Índice</a:t>
            </a:r>
            <a:r>
              <a:rPr lang="en-US" sz="4400" b="1" kern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de </a:t>
            </a:r>
            <a:r>
              <a:rPr lang="en-US" sz="4400" b="1" kern="0" dirty="0" err="1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Pobreza</a:t>
            </a:r>
            <a:r>
              <a:rPr lang="en-US" sz="4400" b="1" kern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Multidimensional (IPM)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  <a:sym typeface="Lucida Grande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64447" y="3140968"/>
            <a:ext cx="2251969" cy="291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15616" y="4365104"/>
            <a:ext cx="482453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solidFill>
                <a:schemeClr val="bg1"/>
              </a:solidFill>
              <a:latin typeface="Garamond" pitchFamily="18" charset="0"/>
              <a:ea typeface="+mj-ea"/>
              <a:cs typeface="+mj-cs"/>
              <a:sym typeface="Lucida Grande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Alkire</a:t>
            </a:r>
            <a:r>
              <a:rPr lang="en-US" sz="2800" b="1" kern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y Santos 2010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  <a:sym typeface="Lucida Grande" charset="0"/>
              </a:rPr>
              <a:t>Alkire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  <a:sym typeface="Lucida Grande" charset="0"/>
              </a:rPr>
              <a:t>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  <a:sym typeface="Lucida Grande" charset="0"/>
              </a:rPr>
              <a:t> Roche y Seth 2011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baseline="0" dirty="0" err="1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Alkire</a:t>
            </a:r>
            <a:r>
              <a:rPr lang="en-US" sz="2800" b="1" kern="0" baseline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,</a:t>
            </a:r>
            <a:r>
              <a:rPr lang="en-US" sz="2800" b="1" kern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Conconi</a:t>
            </a:r>
            <a:r>
              <a:rPr lang="en-US" sz="2800" b="1" kern="0" dirty="0" smtClean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 y Roche 2013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  <a:sym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428625" y="214313"/>
            <a:ext cx="7358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3600" b="1" dirty="0" err="1" smtClean="0">
                <a:solidFill>
                  <a:srgbClr val="760000"/>
                </a:solidFill>
              </a:rPr>
              <a:t>Otras</a:t>
            </a:r>
            <a:r>
              <a:rPr lang="en-GB" sz="3600" b="1" dirty="0" smtClean="0">
                <a:solidFill>
                  <a:srgbClr val="760000"/>
                </a:solidFill>
              </a:rPr>
              <a:t> </a:t>
            </a:r>
            <a:r>
              <a:rPr lang="en-GB" sz="3600" b="1" dirty="0" err="1" smtClean="0">
                <a:solidFill>
                  <a:srgbClr val="760000"/>
                </a:solidFill>
              </a:rPr>
              <a:t>historias</a:t>
            </a:r>
            <a:endParaRPr lang="en-GB" sz="3600" b="1" dirty="0">
              <a:solidFill>
                <a:srgbClr val="760000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644900"/>
            <a:ext cx="170656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5827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620713"/>
            <a:ext cx="24479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05050"/>
            <a:ext cx="295275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1196975"/>
            <a:ext cx="1844675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981075"/>
            <a:ext cx="18430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8863" y="4641850"/>
            <a:ext cx="1712912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3573463"/>
            <a:ext cx="31988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839200" cy="1219200"/>
          </a:xfrm>
        </p:spPr>
        <p:txBody>
          <a:bodyPr/>
          <a:lstStyle/>
          <a:p>
            <a:pPr algn="l" eaLnBrk="1" hangingPunct="1"/>
            <a:r>
              <a:rPr lang="en-US" sz="4000" dirty="0" err="1" smtClean="0">
                <a:solidFill>
                  <a:srgbClr val="760000"/>
                </a:solidFill>
              </a:rPr>
              <a:t>Metodología</a:t>
            </a:r>
            <a:r>
              <a:rPr lang="en-US" sz="4000" dirty="0" smtClean="0">
                <a:solidFill>
                  <a:srgbClr val="760000"/>
                </a:solidFill>
              </a:rPr>
              <a:t>: IPM – </a:t>
            </a:r>
            <a:r>
              <a:rPr lang="en-US" sz="4000" dirty="0" err="1" smtClean="0">
                <a:solidFill>
                  <a:srgbClr val="760000"/>
                </a:solidFill>
              </a:rPr>
              <a:t>matriz</a:t>
            </a:r>
            <a:r>
              <a:rPr lang="en-US" sz="4000" dirty="0" smtClean="0">
                <a:solidFill>
                  <a:srgbClr val="760000"/>
                </a:solidFill>
              </a:rPr>
              <a:t> g</a:t>
            </a:r>
            <a:r>
              <a:rPr lang="en-US" sz="4000" baseline="-25000" dirty="0" smtClean="0">
                <a:solidFill>
                  <a:srgbClr val="760000"/>
                </a:solidFill>
              </a:rPr>
              <a:t>0</a:t>
            </a:r>
            <a:r>
              <a:rPr lang="en-US" sz="4000" i="1" dirty="0" smtClean="0">
                <a:solidFill>
                  <a:srgbClr val="760000"/>
                </a:solidFill>
              </a:rPr>
              <a:t>(k)</a:t>
            </a:r>
            <a:endParaRPr lang="en-US" sz="4000" dirty="0" smtClean="0">
              <a:solidFill>
                <a:srgbClr val="760000"/>
              </a:solidFill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4582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Tasa</a:t>
            </a:r>
            <a:r>
              <a:rPr lang="en-US" sz="2400" dirty="0" smtClean="0"/>
              <a:t> de </a:t>
            </a:r>
            <a:r>
              <a:rPr lang="en-US" sz="2400" dirty="0" err="1" smtClean="0"/>
              <a:t>Pobreza</a:t>
            </a:r>
            <a:r>
              <a:rPr lang="en-US" sz="2400" dirty="0" smtClean="0"/>
              <a:t> </a:t>
            </a:r>
            <a:r>
              <a:rPr lang="en-US" sz="2400" dirty="0" err="1" smtClean="0"/>
              <a:t>Ajustada</a:t>
            </a:r>
            <a:r>
              <a:rPr lang="en-US" sz="2400" dirty="0" smtClean="0"/>
              <a:t> = M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H*A = </a:t>
            </a:r>
            <a:r>
              <a:rPr lang="en-US" sz="2000" b="1" dirty="0" smtClean="0">
                <a:solidFill>
                  <a:srgbClr val="D31B09"/>
                </a:solidFill>
              </a:rPr>
              <a:t>.442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k=3</a:t>
            </a:r>
            <a:r>
              <a:rPr lang="en-US" sz="2400" dirty="0" smtClean="0"/>
              <a:t> 				(</a:t>
            </a:r>
            <a:r>
              <a:rPr lang="en-US" sz="2400" dirty="0" err="1" smtClean="0"/>
              <a:t>calcular</a:t>
            </a:r>
            <a:r>
              <a:rPr lang="en-US" sz="2400" dirty="0" smtClean="0"/>
              <a:t> IPM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valor de 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		</a:t>
            </a:r>
            <a:r>
              <a:rPr lang="en-US" sz="2400" dirty="0" smtClean="0">
                <a:solidFill>
                  <a:schemeClr val="bg2"/>
                </a:solidFill>
              </a:rPr>
              <a:t>	</a:t>
            </a:r>
            <a:r>
              <a:rPr lang="en-US" sz="2400" dirty="0" err="1" smtClean="0">
                <a:solidFill>
                  <a:schemeClr val="bg2"/>
                </a:solidFill>
              </a:rPr>
              <a:t>Indicadores</a:t>
            </a:r>
            <a:r>
              <a:rPr lang="en-US" sz="2400" dirty="0" smtClean="0">
                <a:solidFill>
                  <a:schemeClr val="bg2"/>
                </a:solidFill>
              </a:rPr>
              <a:t>	                             </a:t>
            </a:r>
            <a:r>
              <a:rPr lang="en-US" sz="2400" i="1" dirty="0" smtClean="0"/>
              <a:t>c(k)   </a:t>
            </a:r>
            <a:r>
              <a:rPr lang="en-US" sz="2400" i="1" dirty="0" smtClean="0">
                <a:solidFill>
                  <a:schemeClr val="bg2"/>
                </a:solidFill>
              </a:rPr>
              <a:t>c(k)/d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i="1" dirty="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 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      </a:t>
            </a:r>
            <a:r>
              <a:rPr lang="en-GB" sz="2400" dirty="0" smtClean="0"/>
              <a:t>H = </a:t>
            </a:r>
            <a:r>
              <a:rPr lang="en-GB" sz="2400" dirty="0" err="1" smtClean="0"/>
              <a:t>tasa</a:t>
            </a:r>
            <a:r>
              <a:rPr lang="en-GB" sz="2400" dirty="0" smtClean="0"/>
              <a:t> de </a:t>
            </a:r>
            <a:r>
              <a:rPr lang="en-GB" sz="2400" dirty="0" err="1" smtClean="0"/>
              <a:t>pobreza</a:t>
            </a:r>
            <a:r>
              <a:rPr lang="en-GB" sz="2400" dirty="0" smtClean="0"/>
              <a:t> = </a:t>
            </a:r>
            <a:r>
              <a:rPr lang="en-GB" sz="2400" b="1" dirty="0" smtClean="0">
                <a:solidFill>
                  <a:srgbClr val="C00000"/>
                </a:solidFill>
              </a:rPr>
              <a:t>¾ </a:t>
            </a:r>
            <a:r>
              <a:rPr lang="en-GB" sz="2400" dirty="0" smtClean="0"/>
              <a:t>= </a:t>
            </a:r>
            <a:r>
              <a:rPr lang="en-GB" sz="2400" b="1" dirty="0" smtClean="0">
                <a:solidFill>
                  <a:srgbClr val="C00000"/>
                </a:solidFill>
              </a:rPr>
              <a:t>75%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 	  A = </a:t>
            </a:r>
            <a:r>
              <a:rPr lang="en-US" sz="2400" dirty="0" err="1" smtClean="0"/>
              <a:t>privación</a:t>
            </a:r>
            <a:r>
              <a:rPr lang="en-US" sz="2400" dirty="0" smtClean="0"/>
              <a:t> </a:t>
            </a:r>
            <a:r>
              <a:rPr lang="en-US" sz="2400" dirty="0" err="1" smtClean="0"/>
              <a:t>promedio</a:t>
            </a:r>
            <a:r>
              <a:rPr lang="en-US" sz="2400" dirty="0" smtClean="0"/>
              <a:t> entre los </a:t>
            </a:r>
            <a:r>
              <a:rPr lang="en-US" sz="2400" dirty="0" err="1" smtClean="0"/>
              <a:t>pobres</a:t>
            </a:r>
            <a:r>
              <a:rPr lang="en-US" sz="2400" dirty="0" smtClean="0"/>
              <a:t> =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		(0.776+0.553+0.442)/3=0.59 </a:t>
            </a:r>
            <a:r>
              <a:rPr lang="en-US" sz="2400" dirty="0" smtClean="0"/>
              <a:t>= </a:t>
            </a:r>
            <a:r>
              <a:rPr lang="en-US" sz="2400" b="1" dirty="0" smtClean="0">
                <a:solidFill>
                  <a:srgbClr val="C00000"/>
                </a:solidFill>
              </a:rPr>
              <a:t>59%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dirty="0" smtClean="0"/>
              <a:t>	 M0 = HA = </a:t>
            </a:r>
            <a:r>
              <a:rPr lang="en-GB" sz="2400" b="1" dirty="0" smtClean="0">
                <a:solidFill>
                  <a:srgbClr val="C00000"/>
                </a:solidFill>
              </a:rPr>
              <a:t>.442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0" y="2708275"/>
          <a:ext cx="7385050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4" imgW="4051080" imgH="914400" progId="">
                  <p:embed/>
                </p:oleObj>
              </mc:Choice>
              <mc:Fallback>
                <p:oleObj name="Equation" r:id="rId4" imgW="4051080" imgH="914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08275"/>
                        <a:ext cx="7385050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524750" y="2717800"/>
          <a:ext cx="657225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6" imgW="317160" imgH="888840" progId="">
                  <p:embed/>
                </p:oleObj>
              </mc:Choice>
              <mc:Fallback>
                <p:oleObj name="Equation" r:id="rId6" imgW="317160" imgH="8888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2717800"/>
                        <a:ext cx="657225" cy="164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8172450" y="2708275"/>
          <a:ext cx="631825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8" imgW="304560" imgH="888840" progId="">
                  <p:embed/>
                </p:oleObj>
              </mc:Choice>
              <mc:Fallback>
                <p:oleObj name="Equation" r:id="rId8" imgW="304560" imgH="8888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2708275"/>
                        <a:ext cx="631825" cy="165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800000"/>
                </a:solidFill>
                <a:latin typeface="+mj-lt"/>
              </a:rPr>
              <a:t>¿</a:t>
            </a:r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Cómo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 se </a:t>
            </a:r>
            <a:r>
              <a:rPr lang="en-GB" b="1" dirty="0" err="1" smtClean="0">
                <a:solidFill>
                  <a:srgbClr val="800000"/>
                </a:solidFill>
                <a:latin typeface="+mj-lt"/>
              </a:rPr>
              <a:t>calcula</a:t>
            </a:r>
            <a:r>
              <a:rPr lang="en-GB" b="1" dirty="0" smtClean="0">
                <a:solidFill>
                  <a:srgbClr val="800000"/>
                </a:solidFill>
                <a:latin typeface="+mj-lt"/>
              </a:rPr>
              <a:t> el IPM?</a:t>
            </a:r>
            <a:endParaRPr lang="en-US" sz="5400" b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685800" y="1124744"/>
            <a:ext cx="8134672" cy="411480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El IPM se </a:t>
            </a:r>
            <a:r>
              <a:rPr lang="en-GB" dirty="0" err="1" smtClean="0">
                <a:latin typeface="+mj-lt"/>
              </a:rPr>
              <a:t>construye</a:t>
            </a:r>
            <a:r>
              <a:rPr lang="en-GB" dirty="0" smtClean="0">
                <a:latin typeface="+mj-lt"/>
              </a:rPr>
              <a:t> en base al </a:t>
            </a:r>
            <a:r>
              <a:rPr lang="en-GB" dirty="0" err="1" smtClean="0">
                <a:latin typeface="+mj-lt"/>
              </a:rPr>
              <a:t>método</a:t>
            </a:r>
            <a:r>
              <a:rPr lang="en-GB" dirty="0" smtClean="0">
                <a:latin typeface="+mj-lt"/>
              </a:rPr>
              <a:t> AF:</a:t>
            </a:r>
            <a:endParaRPr lang="en-GB" dirty="0">
              <a:latin typeface="+mj-lt"/>
            </a:endParaRPr>
          </a:p>
          <a:p>
            <a:pPr>
              <a:buFontTx/>
              <a:buNone/>
            </a:pPr>
            <a:r>
              <a:rPr lang="en-GB" sz="800" dirty="0">
                <a:latin typeface="+mj-lt"/>
              </a:rPr>
              <a:t> </a:t>
            </a:r>
          </a:p>
          <a:p>
            <a:pPr>
              <a:buFontTx/>
              <a:buNone/>
            </a:pPr>
            <a:endParaRPr lang="en-GB" dirty="0">
              <a:latin typeface="+mj-lt"/>
            </a:endParaRPr>
          </a:p>
          <a:p>
            <a:pPr>
              <a:buFontTx/>
              <a:buNone/>
            </a:pPr>
            <a:endParaRPr lang="en-GB" dirty="0">
              <a:latin typeface="+mj-lt"/>
            </a:endParaRPr>
          </a:p>
          <a:p>
            <a:r>
              <a:rPr lang="en-GB" sz="2800" b="1" i="1" dirty="0">
                <a:latin typeface="+mj-lt"/>
              </a:rPr>
              <a:t>H</a:t>
            </a:r>
            <a:r>
              <a:rPr lang="en-GB" sz="2800" b="1" dirty="0">
                <a:latin typeface="+mj-lt"/>
              </a:rPr>
              <a:t> </a:t>
            </a:r>
            <a:r>
              <a:rPr lang="es-ES" sz="2800" dirty="0">
                <a:latin typeface="+mj-lt"/>
              </a:rPr>
              <a:t>es el porcentaje de personas que son pobres</a:t>
            </a:r>
            <a:r>
              <a:rPr lang="en-GB" sz="2800" dirty="0" smtClean="0">
                <a:latin typeface="+mj-lt"/>
              </a:rPr>
              <a:t>, </a:t>
            </a:r>
            <a:r>
              <a:rPr lang="en-GB" sz="2800" dirty="0" err="1" smtClean="0">
                <a:latin typeface="+mj-lt"/>
              </a:rPr>
              <a:t>muestra</a:t>
            </a:r>
            <a:r>
              <a:rPr lang="en-GB" sz="2800" dirty="0" smtClean="0">
                <a:latin typeface="+mj-lt"/>
              </a:rPr>
              <a:t> la </a:t>
            </a:r>
            <a:r>
              <a:rPr lang="en-GB" sz="2800" i="1" dirty="0" err="1" smtClean="0">
                <a:latin typeface="+mj-lt"/>
              </a:rPr>
              <a:t>incidencia</a:t>
            </a:r>
            <a:r>
              <a:rPr lang="en-GB" sz="2800" dirty="0" smtClean="0">
                <a:latin typeface="+mj-lt"/>
              </a:rPr>
              <a:t> de la </a:t>
            </a:r>
            <a:r>
              <a:rPr lang="en-GB" sz="2800" dirty="0" err="1" smtClean="0">
                <a:latin typeface="+mj-lt"/>
              </a:rPr>
              <a:t>pobreza</a:t>
            </a:r>
            <a:r>
              <a:rPr lang="en-GB" sz="2800" dirty="0" smtClean="0">
                <a:latin typeface="+mj-lt"/>
              </a:rPr>
              <a:t> multidimensional.</a:t>
            </a:r>
            <a:endParaRPr lang="en-GB" sz="2800" dirty="0">
              <a:latin typeface="+mj-lt"/>
            </a:endParaRPr>
          </a:p>
          <a:p>
            <a:r>
              <a:rPr lang="en-GB" sz="2800" b="1" i="1" dirty="0" smtClean="0">
                <a:latin typeface="+mj-lt"/>
              </a:rPr>
              <a:t>A</a:t>
            </a:r>
            <a:r>
              <a:rPr lang="en-GB" sz="2800" b="1" dirty="0" smtClean="0">
                <a:latin typeface="+mj-lt"/>
              </a:rPr>
              <a:t> </a:t>
            </a:r>
            <a:r>
              <a:rPr lang="es-ES" sz="2800" dirty="0">
                <a:latin typeface="+mj-lt"/>
              </a:rPr>
              <a:t>es el promedio de la proporción </a:t>
            </a:r>
            <a:r>
              <a:rPr lang="es-ES" sz="2800" dirty="0" smtClean="0">
                <a:latin typeface="+mj-lt"/>
              </a:rPr>
              <a:t>de privaciones </a:t>
            </a:r>
            <a:r>
              <a:rPr lang="es-ES" sz="2800" dirty="0">
                <a:latin typeface="+mj-lt"/>
              </a:rPr>
              <a:t>ponderadas que </a:t>
            </a:r>
            <a:r>
              <a:rPr lang="es-ES" sz="2800" dirty="0" smtClean="0">
                <a:latin typeface="+mj-lt"/>
              </a:rPr>
              <a:t>sufren los pobres. Muestra </a:t>
            </a:r>
            <a:r>
              <a:rPr lang="es-ES" sz="2800" dirty="0">
                <a:latin typeface="+mj-lt"/>
              </a:rPr>
              <a:t>la intensidad de la pobreza de la gente</a:t>
            </a:r>
            <a:r>
              <a:rPr lang="en-GB" sz="2800" dirty="0" smtClean="0">
                <a:latin typeface="+mj-lt"/>
              </a:rPr>
              <a:t> – la </a:t>
            </a:r>
            <a:r>
              <a:rPr lang="en-GB" sz="2800" i="1" dirty="0" err="1" smtClean="0">
                <a:latin typeface="+mj-lt"/>
              </a:rPr>
              <a:t>distribución</a:t>
            </a:r>
            <a:r>
              <a:rPr lang="en-GB" sz="2800" i="1" dirty="0" smtClean="0">
                <a:latin typeface="+mj-lt"/>
              </a:rPr>
              <a:t> </a:t>
            </a:r>
            <a:r>
              <a:rPr lang="en-GB" sz="2800" i="1" dirty="0" err="1" smtClean="0">
                <a:latin typeface="+mj-lt"/>
              </a:rPr>
              <a:t>conjunta</a:t>
            </a:r>
            <a:r>
              <a:rPr lang="en-GB" sz="2800" dirty="0" smtClean="0">
                <a:latin typeface="+mj-lt"/>
              </a:rPr>
              <a:t> de sus </a:t>
            </a:r>
            <a:r>
              <a:rPr lang="en-GB" sz="2800" dirty="0" err="1" smtClean="0">
                <a:latin typeface="+mj-lt"/>
              </a:rPr>
              <a:t>privaciones</a:t>
            </a:r>
            <a:r>
              <a:rPr lang="en-GB" sz="2800" dirty="0" smtClean="0">
                <a:latin typeface="+mj-lt"/>
              </a:rPr>
              <a:t>.</a:t>
            </a:r>
          </a:p>
          <a:p>
            <a:pPr marL="990600">
              <a:buFontTx/>
              <a:buNone/>
              <a:defRPr/>
            </a:pPr>
            <a:r>
              <a:rPr lang="en-GB" sz="1600" i="1" dirty="0" smtClean="0">
                <a:latin typeface="+mj-lt"/>
              </a:rPr>
              <a:t>A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es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nuevo</a:t>
            </a:r>
            <a:r>
              <a:rPr lang="en-GB" sz="1600" dirty="0" smtClean="0">
                <a:latin typeface="+mj-lt"/>
              </a:rPr>
              <a:t>. El IPM e</a:t>
            </a:r>
            <a:r>
              <a:rPr lang="es-ES" sz="1600" dirty="0" smtClean="0">
                <a:latin typeface="+mj-lt"/>
              </a:rPr>
              <a:t>s </a:t>
            </a:r>
            <a:r>
              <a:rPr lang="es-ES" sz="1600" dirty="0" err="1" smtClean="0">
                <a:latin typeface="+mj-lt"/>
              </a:rPr>
              <a:t>apropriado</a:t>
            </a:r>
            <a:r>
              <a:rPr lang="es-ES" sz="1600" dirty="0" smtClean="0">
                <a:latin typeface="+mj-lt"/>
              </a:rPr>
              <a:t> para datos ordinales y satisface propiedades como consistencia por subgrupos, </a:t>
            </a:r>
            <a:r>
              <a:rPr lang="es-ES" sz="1600" dirty="0" err="1" smtClean="0">
                <a:latin typeface="+mj-lt"/>
              </a:rPr>
              <a:t>monotonicidad</a:t>
            </a:r>
            <a:r>
              <a:rPr lang="es-ES" sz="1600" dirty="0" smtClean="0">
                <a:latin typeface="+mj-lt"/>
              </a:rPr>
              <a:t> dimensional, foco en pobreza y privaciones. El IPM es como la brecha de la pobreza – pero mirando su intensidad – </a:t>
            </a:r>
            <a:br>
              <a:rPr lang="es-ES" sz="1600" dirty="0" smtClean="0">
                <a:latin typeface="+mj-lt"/>
              </a:rPr>
            </a:br>
            <a:r>
              <a:rPr lang="es-ES" sz="1600" dirty="0" smtClean="0">
                <a:latin typeface="+mj-lt"/>
              </a:rPr>
              <a:t>                                               lo que sufre una persona al mismo tiempo.</a:t>
            </a:r>
            <a:endParaRPr lang="es-E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45768" y="1877076"/>
            <a:ext cx="5429250" cy="954107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975B39">
                  <a:alpha val="65000"/>
                </a:srgb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endParaRPr lang="en-GB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GB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Fórmula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</a:t>
            </a:r>
            <a:r>
              <a:rPr lang="en-GB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MPI 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= </a:t>
            </a:r>
            <a:r>
              <a:rPr lang="en-GB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</a:t>
            </a:r>
            <a:r>
              <a:rPr lang="en-GB" sz="32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0 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= </a:t>
            </a:r>
            <a:r>
              <a:rPr lang="en-GB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× </a:t>
            </a:r>
            <a:r>
              <a:rPr lang="en-GB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</a:t>
            </a:r>
          </a:p>
          <a:p>
            <a:pPr algn="ctr">
              <a:spcBef>
                <a:spcPct val="20000"/>
              </a:spcBef>
              <a:defRPr/>
            </a:pPr>
            <a:endParaRPr lang="en-GB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5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269875"/>
            <a:ext cx="7772400" cy="1143000"/>
          </a:xfrm>
        </p:spPr>
        <p:txBody>
          <a:bodyPr/>
          <a:lstStyle/>
          <a:p>
            <a:r>
              <a:rPr lang="en-GB" sz="4000" b="1" dirty="0" smtClean="0">
                <a:solidFill>
                  <a:srgbClr val="760000"/>
                </a:solidFill>
              </a:rPr>
              <a:t>¿</a:t>
            </a:r>
            <a:r>
              <a:rPr lang="en-GB" sz="4000" b="1" dirty="0" err="1" smtClean="0">
                <a:solidFill>
                  <a:srgbClr val="760000"/>
                </a:solidFill>
              </a:rPr>
              <a:t>Qué</a:t>
            </a:r>
            <a:r>
              <a:rPr lang="en-GB" sz="4000" b="1" dirty="0" smtClean="0">
                <a:solidFill>
                  <a:srgbClr val="760000"/>
                </a:solidFill>
              </a:rPr>
              <a:t> </a:t>
            </a:r>
            <a:r>
              <a:rPr lang="en-GB" sz="4000" b="1" dirty="0" err="1" smtClean="0">
                <a:solidFill>
                  <a:srgbClr val="760000"/>
                </a:solidFill>
              </a:rPr>
              <a:t>es</a:t>
            </a:r>
            <a:r>
              <a:rPr lang="en-GB" sz="4000" b="1" dirty="0" smtClean="0">
                <a:solidFill>
                  <a:srgbClr val="760000"/>
                </a:solidFill>
              </a:rPr>
              <a:t> lo </a:t>
            </a:r>
            <a:r>
              <a:rPr lang="en-GB" sz="4000" b="1" dirty="0" err="1" smtClean="0">
                <a:solidFill>
                  <a:srgbClr val="760000"/>
                </a:solidFill>
              </a:rPr>
              <a:t>novedoso</a:t>
            </a:r>
            <a:r>
              <a:rPr lang="en-GB" sz="4000" b="1" dirty="0" smtClean="0">
                <a:solidFill>
                  <a:srgbClr val="760000"/>
                </a:solidFill>
              </a:rPr>
              <a:t>?</a:t>
            </a:r>
            <a:endParaRPr lang="en-US" sz="4000" b="1" dirty="0" smtClean="0">
              <a:solidFill>
                <a:srgbClr val="760000"/>
              </a:solidFill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908720"/>
            <a:ext cx="77724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GB" b="1" i="1" dirty="0" err="1" smtClean="0">
                <a:latin typeface="+mj-lt"/>
              </a:rPr>
              <a:t>Intensidad</a:t>
            </a:r>
            <a:r>
              <a:rPr lang="en-GB" b="1" i="1" dirty="0" smtClean="0">
                <a:latin typeface="+mj-lt"/>
              </a:rPr>
              <a:t>  </a:t>
            </a:r>
          </a:p>
          <a:p>
            <a:pPr>
              <a:buFontTx/>
              <a:buNone/>
              <a:defRPr/>
            </a:pPr>
            <a:endParaRPr lang="en-GB" sz="1200" dirty="0">
              <a:latin typeface="+mj-lt"/>
            </a:endParaRPr>
          </a:p>
          <a:p>
            <a:pPr>
              <a:buFontTx/>
              <a:buNone/>
              <a:defRPr/>
            </a:pPr>
            <a:r>
              <a:rPr lang="en-GB" sz="2200" dirty="0" smtClean="0">
                <a:latin typeface="+mj-lt"/>
              </a:rPr>
              <a:t>El IPM </a:t>
            </a:r>
            <a:r>
              <a:rPr lang="en-GB" sz="2200" dirty="0" err="1" smtClean="0">
                <a:latin typeface="+mj-lt"/>
              </a:rPr>
              <a:t>comienza</a:t>
            </a:r>
            <a:r>
              <a:rPr lang="en-GB" sz="2200" dirty="0" smtClean="0">
                <a:latin typeface="+mj-lt"/>
              </a:rPr>
              <a:t> con </a:t>
            </a:r>
            <a:r>
              <a:rPr lang="en-GB" sz="2200" dirty="0" err="1" smtClean="0">
                <a:latin typeface="+mj-lt"/>
              </a:rPr>
              <a:t>cada</a:t>
            </a:r>
            <a:r>
              <a:rPr lang="en-GB" sz="2200" dirty="0" smtClean="0">
                <a:latin typeface="+mj-lt"/>
              </a:rPr>
              <a:t> persona y </a:t>
            </a:r>
            <a:r>
              <a:rPr lang="en-GB" sz="2200" dirty="0" err="1" smtClean="0">
                <a:latin typeface="+mj-lt"/>
              </a:rPr>
              <a:t>construye</a:t>
            </a:r>
            <a:r>
              <a:rPr lang="en-GB" sz="2200" dirty="0" smtClean="0">
                <a:latin typeface="+mj-lt"/>
              </a:rPr>
              <a:t> un </a:t>
            </a:r>
          </a:p>
          <a:p>
            <a:pPr>
              <a:buFontTx/>
              <a:buNone/>
              <a:defRPr/>
            </a:pPr>
            <a:r>
              <a:rPr lang="en-GB" sz="2200" dirty="0">
                <a:latin typeface="+mj-lt"/>
              </a:rPr>
              <a:t>	</a:t>
            </a:r>
            <a:r>
              <a:rPr lang="en-GB" sz="2200" dirty="0" err="1" smtClean="0">
                <a:latin typeface="+mj-lt"/>
              </a:rPr>
              <a:t>perfil</a:t>
            </a:r>
            <a:r>
              <a:rPr lang="en-GB" sz="2200" dirty="0" smtClean="0">
                <a:latin typeface="+mj-lt"/>
              </a:rPr>
              <a:t> de </a:t>
            </a:r>
            <a:r>
              <a:rPr lang="en-GB" sz="2200" dirty="0" err="1" smtClean="0">
                <a:latin typeface="+mj-lt"/>
              </a:rPr>
              <a:t>privación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para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cada</a:t>
            </a:r>
            <a:r>
              <a:rPr lang="en-GB" sz="2200" dirty="0" smtClean="0">
                <a:latin typeface="+mj-lt"/>
              </a:rPr>
              <a:t> persona. </a:t>
            </a:r>
          </a:p>
          <a:p>
            <a:pPr>
              <a:buFontTx/>
              <a:buNone/>
              <a:defRPr/>
            </a:pPr>
            <a:r>
              <a:rPr lang="en-GB" sz="2200" dirty="0" err="1" smtClean="0">
                <a:latin typeface="+mj-lt"/>
              </a:rPr>
              <a:t>Algunas</a:t>
            </a:r>
            <a:r>
              <a:rPr lang="en-GB" sz="2200" dirty="0" smtClean="0">
                <a:latin typeface="+mj-lt"/>
              </a:rPr>
              <a:t> personas son </a:t>
            </a:r>
            <a:r>
              <a:rPr lang="en-GB" sz="2200" dirty="0" err="1" smtClean="0">
                <a:latin typeface="+mj-lt"/>
              </a:rPr>
              <a:t>identificadas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como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pobres</a:t>
            </a:r>
            <a:r>
              <a:rPr lang="en-GB" sz="2200" dirty="0" smtClean="0">
                <a:latin typeface="+mj-lt"/>
              </a:rPr>
              <a:t> en base a la </a:t>
            </a:r>
            <a:r>
              <a:rPr lang="en-GB" sz="2200" dirty="0" err="1" smtClean="0">
                <a:latin typeface="+mj-lt"/>
              </a:rPr>
              <a:t>distribución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conjunta</a:t>
            </a:r>
            <a:r>
              <a:rPr lang="en-GB" sz="2200" dirty="0" smtClean="0">
                <a:latin typeface="+mj-lt"/>
              </a:rPr>
              <a:t> de sus </a:t>
            </a:r>
            <a:r>
              <a:rPr lang="en-GB" sz="2200" dirty="0" err="1" smtClean="0">
                <a:latin typeface="+mj-lt"/>
              </a:rPr>
              <a:t>privaciones</a:t>
            </a:r>
            <a:r>
              <a:rPr lang="en-GB" sz="2200" dirty="0" smtClean="0">
                <a:latin typeface="+mj-lt"/>
              </a:rPr>
              <a:t>. El </a:t>
            </a:r>
            <a:r>
              <a:rPr lang="en-GB" sz="2200" dirty="0" err="1" smtClean="0">
                <a:latin typeface="+mj-lt"/>
              </a:rPr>
              <a:t>resto</a:t>
            </a:r>
            <a:r>
              <a:rPr lang="en-GB" sz="2200" dirty="0" smtClean="0">
                <a:latin typeface="+mj-lt"/>
              </a:rPr>
              <a:t> de </a:t>
            </a:r>
            <a:r>
              <a:rPr lang="en-GB" sz="2200" dirty="0" err="1" smtClean="0">
                <a:latin typeface="+mj-lt"/>
              </a:rPr>
              <a:t>las</a:t>
            </a:r>
            <a:r>
              <a:rPr lang="en-GB" sz="2200" dirty="0" smtClean="0">
                <a:latin typeface="+mj-lt"/>
              </a:rPr>
              <a:t> personas </a:t>
            </a:r>
            <a:r>
              <a:rPr lang="en-GB" sz="2200" dirty="0" err="1" smtClean="0">
                <a:latin typeface="+mj-lt"/>
              </a:rPr>
              <a:t>es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identificado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como</a:t>
            </a:r>
            <a:r>
              <a:rPr lang="en-GB" sz="2200" dirty="0" smtClean="0">
                <a:latin typeface="+mj-lt"/>
              </a:rPr>
              <a:t> no-</a:t>
            </a:r>
            <a:r>
              <a:rPr lang="en-GB" sz="2200" dirty="0" err="1" smtClean="0">
                <a:latin typeface="+mj-lt"/>
              </a:rPr>
              <a:t>pobres</a:t>
            </a:r>
            <a:r>
              <a:rPr lang="en-GB" sz="2200" dirty="0" smtClean="0">
                <a:latin typeface="+mj-lt"/>
              </a:rPr>
              <a:t>.</a:t>
            </a:r>
          </a:p>
          <a:p>
            <a:pPr>
              <a:buFontTx/>
              <a:buNone/>
              <a:defRPr/>
            </a:pPr>
            <a:endParaRPr lang="en-GB" sz="800" dirty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>
                <a:latin typeface="+mj-lt"/>
              </a:rPr>
              <a:t>La </a:t>
            </a:r>
            <a:r>
              <a:rPr lang="en-GB" sz="2400" dirty="0" err="1" smtClean="0">
                <a:latin typeface="+mj-lt"/>
              </a:rPr>
              <a:t>mayoría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las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medidas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pobreza</a:t>
            </a:r>
            <a:r>
              <a:rPr lang="en-GB" sz="2400" dirty="0" smtClean="0">
                <a:latin typeface="+mj-lt"/>
              </a:rPr>
              <a:t> multidimensional </a:t>
            </a:r>
            <a:r>
              <a:rPr lang="en-GB" sz="2400" dirty="0" err="1" smtClean="0">
                <a:latin typeface="+mj-lt"/>
              </a:rPr>
              <a:t>como</a:t>
            </a:r>
            <a:r>
              <a:rPr lang="en-GB" sz="2400" dirty="0" smtClean="0">
                <a:latin typeface="+mj-lt"/>
              </a:rPr>
              <a:t> el IPH </a:t>
            </a:r>
            <a:r>
              <a:rPr lang="en-GB" sz="2400" dirty="0" err="1" smtClean="0">
                <a:latin typeface="+mj-lt"/>
              </a:rPr>
              <a:t>analizan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las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privaciones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una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por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una</a:t>
            </a:r>
            <a:r>
              <a:rPr lang="en-GB" sz="2400" dirty="0" smtClean="0">
                <a:latin typeface="+mj-lt"/>
              </a:rPr>
              <a:t>, no a </a:t>
            </a:r>
            <a:r>
              <a:rPr lang="en-GB" sz="2400" dirty="0" err="1" smtClean="0">
                <a:latin typeface="+mj-lt"/>
              </a:rPr>
              <a:t>nivel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hogar</a:t>
            </a:r>
            <a:r>
              <a:rPr lang="en-GB" sz="2400" dirty="0" smtClean="0">
                <a:latin typeface="+mj-lt"/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dirty="0" smtClean="0">
                <a:latin typeface="+mj-lt"/>
              </a:rPr>
              <a:t>Las </a:t>
            </a:r>
            <a:r>
              <a:rPr lang="en-GB" sz="2400" dirty="0" err="1" smtClean="0">
                <a:latin typeface="+mj-lt"/>
              </a:rPr>
              <a:t>medidas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conteo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sí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analizan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privaciones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conjuntas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pero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sólo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proveen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una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tasa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incidencia</a:t>
            </a:r>
            <a:r>
              <a:rPr lang="en-GB" sz="2400" dirty="0" smtClean="0">
                <a:latin typeface="+mj-lt"/>
              </a:rPr>
              <a:t>, sin </a:t>
            </a:r>
            <a:r>
              <a:rPr lang="en-GB" sz="2400" dirty="0" err="1" smtClean="0">
                <a:latin typeface="+mj-lt"/>
              </a:rPr>
              <a:t>dar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incentivos</a:t>
            </a:r>
            <a:r>
              <a:rPr lang="en-GB" sz="2400" dirty="0" smtClean="0">
                <a:latin typeface="+mj-lt"/>
              </a:rPr>
              <a:t> a </a:t>
            </a:r>
            <a:r>
              <a:rPr lang="en-GB" sz="2400" dirty="0" err="1" smtClean="0">
                <a:latin typeface="+mj-lt"/>
              </a:rPr>
              <a:t>focalizarse</a:t>
            </a:r>
            <a:r>
              <a:rPr lang="en-GB" sz="2400" dirty="0" smtClean="0">
                <a:latin typeface="+mj-lt"/>
              </a:rPr>
              <a:t> en </a:t>
            </a:r>
            <a:r>
              <a:rPr lang="en-GB" sz="2400" dirty="0" err="1" smtClean="0">
                <a:latin typeface="+mj-lt"/>
              </a:rPr>
              <a:t>aquellos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que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sufren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dirty="0" err="1" smtClean="0">
                <a:latin typeface="+mj-lt"/>
              </a:rPr>
              <a:t>más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privaciones</a:t>
            </a:r>
            <a:r>
              <a:rPr lang="en-GB" sz="2400" dirty="0" smtClean="0">
                <a:latin typeface="+mj-lt"/>
              </a:rPr>
              <a:t> al 			</a:t>
            </a:r>
            <a:r>
              <a:rPr lang="en-GB" sz="2400" dirty="0" err="1" smtClean="0">
                <a:latin typeface="+mj-lt"/>
              </a:rPr>
              <a:t>mismo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tiempo</a:t>
            </a:r>
            <a:r>
              <a:rPr lang="en-GB" sz="2400" dirty="0" smtClean="0">
                <a:latin typeface="+mj-lt"/>
              </a:rPr>
              <a:t> o en </a:t>
            </a:r>
            <a:r>
              <a:rPr lang="en-GB" sz="2400" dirty="0" err="1" smtClean="0">
                <a:latin typeface="+mj-lt"/>
              </a:rPr>
              <a:t>reducir</a:t>
            </a:r>
            <a:r>
              <a:rPr lang="en-GB" sz="2400" dirty="0" smtClean="0">
                <a:latin typeface="+mj-lt"/>
              </a:rPr>
              <a:t> la </a:t>
            </a:r>
            <a:r>
              <a:rPr lang="en-GB" sz="2400" dirty="0" err="1" smtClean="0">
                <a:latin typeface="+mj-lt"/>
              </a:rPr>
              <a:t>intensidad</a:t>
            </a:r>
            <a:r>
              <a:rPr lang="en-GB" sz="2400" dirty="0" smtClean="0">
                <a:latin typeface="+mj-lt"/>
              </a:rPr>
              <a:t>.</a:t>
            </a:r>
          </a:p>
          <a:p>
            <a:pPr>
              <a:buFontTx/>
              <a:buNone/>
              <a:defRPr/>
            </a:pPr>
            <a:endParaRPr lang="en-GB" sz="2400" dirty="0">
              <a:latin typeface="+mj-lt"/>
            </a:endParaRPr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8" y="-28054"/>
            <a:ext cx="1892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79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sz="4000" b="1" dirty="0" err="1" smtClean="0">
                <a:solidFill>
                  <a:srgbClr val="990000"/>
                </a:solidFill>
                <a:latin typeface="Garamond" pitchFamily="18" charset="0"/>
              </a:rPr>
              <a:t>Algunas</a:t>
            </a:r>
            <a:r>
              <a:rPr lang="en-GB" sz="4000" b="1" dirty="0" smtClean="0">
                <a:solidFill>
                  <a:srgbClr val="990000"/>
                </a:solidFill>
                <a:latin typeface="Garamond" pitchFamily="18" charset="0"/>
              </a:rPr>
              <a:t> </a:t>
            </a:r>
            <a:r>
              <a:rPr lang="en-GB" sz="4000" b="1" dirty="0" err="1" smtClean="0">
                <a:solidFill>
                  <a:srgbClr val="990000"/>
                </a:solidFill>
                <a:latin typeface="Garamond" pitchFamily="18" charset="0"/>
              </a:rPr>
              <a:t>propiedades</a:t>
            </a:r>
            <a:r>
              <a:rPr lang="en-GB" sz="4000" b="1" dirty="0" smtClean="0">
                <a:solidFill>
                  <a:srgbClr val="990000"/>
                </a:solidFill>
                <a:latin typeface="Garamond" pitchFamily="18" charset="0"/>
              </a:rPr>
              <a:t> </a:t>
            </a:r>
            <a:r>
              <a:rPr lang="en-GB" sz="4000" b="1" dirty="0" err="1" smtClean="0">
                <a:solidFill>
                  <a:srgbClr val="990000"/>
                </a:solidFill>
                <a:latin typeface="Garamond" pitchFamily="18" charset="0"/>
              </a:rPr>
              <a:t>importantes</a:t>
            </a:r>
            <a:endParaRPr lang="en-US" sz="4000" b="1" i="1" dirty="0">
              <a:solidFill>
                <a:srgbClr val="990000"/>
              </a:solidFill>
              <a:latin typeface="Garamond" pitchFamily="18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412776"/>
            <a:ext cx="8075240" cy="2160240"/>
          </a:xfrm>
        </p:spPr>
        <p:txBody>
          <a:bodyPr/>
          <a:lstStyle/>
          <a:p>
            <a:r>
              <a:rPr lang="en-GB" sz="2000" i="1" dirty="0" err="1" smtClean="0"/>
              <a:t>Descomposición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por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Subgrupos</a:t>
            </a:r>
            <a:r>
              <a:rPr lang="en-GB" sz="2000" i="1" dirty="0" smtClean="0"/>
              <a:t>: la </a:t>
            </a:r>
            <a:r>
              <a:rPr lang="en-GB" sz="2000" i="1" dirty="0" err="1" smtClean="0"/>
              <a:t>medida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nacional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puede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ser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desagregada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por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edad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género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región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etnicidad</a:t>
            </a:r>
            <a:r>
              <a:rPr lang="en-GB" sz="2000" i="1" dirty="0" smtClean="0"/>
              <a:t>, </a:t>
            </a:r>
            <a:r>
              <a:rPr lang="en-GB" sz="2000" i="1" dirty="0" err="1" smtClean="0"/>
              <a:t>área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urbano</a:t>
            </a:r>
            <a:r>
              <a:rPr lang="en-GB" sz="2000" i="1" dirty="0" smtClean="0"/>
              <a:t>/rural, etc. </a:t>
            </a:r>
          </a:p>
          <a:p>
            <a:endParaRPr lang="en-GB" sz="2000" i="1" dirty="0"/>
          </a:p>
          <a:p>
            <a:r>
              <a:rPr lang="en-GB" sz="2000" i="1" dirty="0" err="1" smtClean="0"/>
              <a:t>Descomposición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por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Dimensión</a:t>
            </a:r>
            <a:r>
              <a:rPr lang="en-GB" sz="2000" i="1" dirty="0" smtClean="0"/>
              <a:t> (</a:t>
            </a:r>
            <a:r>
              <a:rPr lang="en-GB" sz="2000" i="1" dirty="0" err="1" smtClean="0"/>
              <a:t>luego</a:t>
            </a:r>
            <a:r>
              <a:rPr lang="en-GB" sz="2000" i="1" dirty="0" smtClean="0"/>
              <a:t> de la </a:t>
            </a:r>
          </a:p>
          <a:p>
            <a:pPr marL="0" indent="0">
              <a:buNone/>
            </a:pPr>
            <a:r>
              <a:rPr lang="en-GB" sz="2000" i="1" dirty="0"/>
              <a:t> </a:t>
            </a:r>
            <a:r>
              <a:rPr lang="en-GB" sz="2000" i="1" dirty="0" smtClean="0"/>
              <a:t>    </a:t>
            </a:r>
            <a:r>
              <a:rPr lang="en-GB" sz="2000" i="1" dirty="0" err="1" smtClean="0"/>
              <a:t>identificación</a:t>
            </a:r>
            <a:r>
              <a:rPr lang="en-GB" sz="2000" i="1" dirty="0" smtClean="0"/>
              <a:t>): se </a:t>
            </a:r>
            <a:r>
              <a:rPr lang="en-GB" sz="2000" i="1" dirty="0" err="1" smtClean="0"/>
              <a:t>puede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ver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fácilmente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qué</a:t>
            </a:r>
            <a:r>
              <a:rPr lang="en-GB" sz="2000" i="1" dirty="0" smtClean="0"/>
              <a:t> </a:t>
            </a:r>
          </a:p>
          <a:p>
            <a:pPr marL="0" indent="0">
              <a:buNone/>
            </a:pPr>
            <a:r>
              <a:rPr lang="en-GB" sz="2000" i="1" dirty="0"/>
              <a:t> </a:t>
            </a:r>
            <a:r>
              <a:rPr lang="en-GB" sz="2000" i="1" dirty="0" smtClean="0"/>
              <a:t>    </a:t>
            </a:r>
            <a:r>
              <a:rPr lang="en-GB" sz="2000" i="1" dirty="0" err="1" smtClean="0"/>
              <a:t>dimensiones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están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causando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más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pobreza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para</a:t>
            </a:r>
            <a:endParaRPr lang="en-GB" sz="2000" i="1" dirty="0" smtClean="0"/>
          </a:p>
          <a:p>
            <a:pPr>
              <a:buNone/>
            </a:pPr>
            <a:r>
              <a:rPr lang="en-GB" sz="2000" i="1" dirty="0" smtClean="0"/>
              <a:t>	</a:t>
            </a:r>
            <a:r>
              <a:rPr lang="en-GB" sz="2000" i="1" dirty="0" err="1" smtClean="0"/>
              <a:t>distintos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grupos</a:t>
            </a:r>
            <a:r>
              <a:rPr lang="en-GB" sz="2000" i="1" dirty="0" smtClean="0"/>
              <a:t> o </a:t>
            </a:r>
            <a:r>
              <a:rPr lang="en-GB" sz="2000" i="1" dirty="0" err="1" smtClean="0"/>
              <a:t>áreas</a:t>
            </a:r>
            <a:r>
              <a:rPr lang="en-GB" sz="2000" i="1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40152" y="2276872"/>
            <a:ext cx="2907388" cy="3933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3933056"/>
            <a:ext cx="3600400" cy="24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Base de </a:t>
            </a:r>
            <a:r>
              <a:rPr lang="en-GB" sz="5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datos</a:t>
            </a:r>
            <a:r>
              <a:rPr lang="en-GB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IPM</a:t>
            </a:r>
            <a:br>
              <a:rPr lang="en-GB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GB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http://www.ophi.org.uk/multidimensional-poverty-index/mpi-data-bank/ </a:t>
            </a:r>
            <a:r>
              <a:rPr lang="en-GB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en-GB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s-AR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06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332657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800000"/>
                </a:solidFill>
              </a:rPr>
              <a:t>Base de </a:t>
            </a:r>
            <a:r>
              <a:rPr lang="en-GB" b="1" dirty="0" err="1" smtClean="0">
                <a:solidFill>
                  <a:srgbClr val="800000"/>
                </a:solidFill>
              </a:rPr>
              <a:t>datos</a:t>
            </a:r>
            <a:r>
              <a:rPr lang="en-GB" b="1" dirty="0" smtClean="0">
                <a:solidFill>
                  <a:srgbClr val="800000"/>
                </a:solidFill>
              </a:rPr>
              <a:t> IPM: </a:t>
            </a:r>
          </a:p>
          <a:p>
            <a:pPr eaLnBrk="1" hangingPunct="1"/>
            <a:r>
              <a:rPr lang="en-GB" sz="1800" b="1" dirty="0" smtClean="0">
                <a:solidFill>
                  <a:srgbClr val="800000"/>
                </a:solidFill>
              </a:rPr>
              <a:t>http://www.ophi.org.uk/multidimensional-poverty-index/mpi-data-bank/</a:t>
            </a:r>
            <a:r>
              <a:rPr lang="en-GB" b="1" dirty="0" smtClean="0">
                <a:solidFill>
                  <a:srgbClr val="800000"/>
                </a:solidFill>
              </a:rPr>
              <a:t> 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412776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Garamond" pitchFamily="18" charset="0"/>
              </a:rPr>
              <a:t>Tablas</a:t>
            </a:r>
            <a:r>
              <a:rPr lang="en-GB" sz="2400" b="1" dirty="0" smtClean="0">
                <a:latin typeface="Garamond" pitchFamily="18" charset="0"/>
              </a:rPr>
              <a:t> Web </a:t>
            </a:r>
            <a:r>
              <a:rPr lang="en-GB" sz="2400" dirty="0" smtClean="0">
                <a:latin typeface="Garamond" pitchFamily="18" charset="0"/>
              </a:rPr>
              <a:t>: 1)</a:t>
            </a:r>
            <a:r>
              <a:rPr lang="en-GB" sz="2400" b="1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Resultados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nacionales</a:t>
            </a:r>
            <a:r>
              <a:rPr lang="en-GB" sz="2400" dirty="0" smtClean="0">
                <a:latin typeface="Garamond" pitchFamily="18" charset="0"/>
              </a:rPr>
              <a:t> (109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); 2) </a:t>
            </a:r>
            <a:r>
              <a:rPr lang="en-GB" sz="2400" dirty="0" err="1" smtClean="0">
                <a:latin typeface="Garamond" pitchFamily="18" charset="0"/>
              </a:rPr>
              <a:t>Resultados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subnacionales</a:t>
            </a:r>
            <a:r>
              <a:rPr lang="en-GB" sz="2400" dirty="0" smtClean="0">
                <a:latin typeface="Garamond" pitchFamily="18" charset="0"/>
              </a:rPr>
              <a:t> (65); </a:t>
            </a:r>
          </a:p>
          <a:p>
            <a:r>
              <a:rPr lang="en-GB" sz="2400" dirty="0" smtClean="0">
                <a:latin typeface="Garamond" pitchFamily="18" charset="0"/>
              </a:rPr>
              <a:t>3) </a:t>
            </a:r>
            <a:r>
              <a:rPr lang="en-GB" sz="2400" dirty="0" err="1" smtClean="0">
                <a:latin typeface="Garamond" pitchFamily="18" charset="0"/>
              </a:rPr>
              <a:t>Resultados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análisis</a:t>
            </a:r>
            <a:r>
              <a:rPr lang="en-GB" sz="2400" dirty="0" smtClean="0">
                <a:latin typeface="Garamond" pitchFamily="18" charset="0"/>
              </a:rPr>
              <a:t> en el </a:t>
            </a:r>
            <a:r>
              <a:rPr lang="en-GB" sz="2400" dirty="0" err="1" smtClean="0">
                <a:latin typeface="Garamond" pitchFamily="18" charset="0"/>
              </a:rPr>
              <a:t>tiempo</a:t>
            </a:r>
            <a:r>
              <a:rPr lang="en-GB" sz="2400" dirty="0" smtClean="0">
                <a:latin typeface="Garamond" pitchFamily="18" charset="0"/>
              </a:rPr>
              <a:t> (22)</a:t>
            </a:r>
            <a:endParaRPr lang="en-US" sz="2400" dirty="0" smtClean="0">
              <a:latin typeface="Garamond" pitchFamily="18" charset="0"/>
            </a:endParaRPr>
          </a:p>
          <a:p>
            <a:endParaRPr lang="es-VE" sz="2400" dirty="0">
              <a:latin typeface="Garamond" pitchFamily="18" charset="0"/>
            </a:endParaRPr>
          </a:p>
        </p:txBody>
      </p:sp>
      <p:sp>
        <p:nvSpPr>
          <p:cNvPr id="1026" name="AutoShape 2" descr="data:image/jpeg;base64,/9j/4AAQSkZJRgABAQAAAQABAAD/2wCEAAkGBxQTEBUUEBQVEBQVFBQUFBUVFBQVFRQUFBQWFhUVFBUYHCggGBolHBQUITEhJSkrLi4uFx8zODMtNygtLisBCgoKDg0OGhAQGjAmHCQsLCwsLCwtLCwsLCwsLCwsLCwsLCwsLCwsLCwsLCwsLCwsLCwsLCwsLCwsLCwsLCwsLP/AABEIAMwAzAMBEQACEQEDEQH/xAAcAAABBQEBAQAAAAAAAAAAAAAEAAMFBgcCAQj/xABMEAACAQECBwoJCAkEAwEAAAABAgADBBEFBhIhMUFREyJhcXKBkaGxwSMyQlJic5Ky0QcUMzQ1U4LCFRYkJVSDotLhQ6Oz8BdEk4T/xAAZAQACAwEAAAAAAAAAAAAAAAAAAQIDBAX/xAAzEQACAQIEAwUHBAMBAAAAAAAAAQIDEQQSEzEhMlEUM0FhgQUiUnGRobE0QsHhFSPwJP/aAAwDAQACEQMRAD8A3GACgAoAD263U6KZdZ1pqNbEDo2xNpcWJtLcpuFPlKorms9Nq584nc07CT0TPLExW3EqdZLYrdpx+tjnMVpLsRc/tNf2Sl4mTK3VYDVwhaqudbVWY+YXKNzBTcZW6kn4kczfiRzV61+erVv131Hv7ZDO+pHMxbvV+9q//R/jDO+oZmeGrU+8qe23xhnfUMzOSz+e/tN8YZmF2K5/Ob2j8YszC55kt5ze0YZmFzzcjtPSYZguLcjtPSYZguLcjtPSYZgueGidp6YZguebjC4XPcpxoPUp7o8wXEmEKiG9SARoIGSRxFbiJJTY1IsuCflLrUrhXTd147nHE12fiI55ojiGty2NVrc0DAGN9ltdwo1AH+7fevzA6ea+aYVIy2LozT2J6TJCgAoAKACgAoAUzG/HlLOTSs4FWtoY+RTPDdpbg6Znq11HgtyqdS3BGZW21VbQ+6V3NRtp1DYo0AcUxSm5O7M7k3uKnQkLkR9aEVwHFoRXEHiw1HG+HETp/wA88UqiW5FzSH6GAXbxQzcQzdMgpTnyRuRUpy5UGridXOhCOMiWdnxL8CWlXfgOLiRX2L7X+I+yYny+o9Cv5HYxGr7F9r/EOx4nqvr/AEHZ6/VHYxEreh7R+EfYsR8SH2et1R2MQqvnJ0mPsNf4kHZavxI7GIFTz064dgrfGvuHZanxHoxAfz06DH/j6vxofZKnxHX6gP8AeJ0GH+Oq/Gvow7JP4j3/AMft94nsn4w/x1T4/t/Ydjn8Qv8Ax+33i+yfjD/HVPj+39h2OfxfY6HyfH71fYPxh/jZ/H9v7Dscvi+39hdnxJyfLU/g/wAya9nyX7/t/ZJYRr932/sJtGCdxTKOSwGu666Snh3TjmzfYcqWSN7ljsv0a8lewTfDlRrjsh2SGKACgAoAUf5Q8bDQHzeznwzjfsP9NTs9I9Uz16uXgtyqpO3BGYUKM57ZlD6VKRbEEpSiuAbYcHtUNy6NZ1CAi2YJxd80cbHultPDyqcdkShSlPyRYKeC6FFcqoVuGlnICjpzCboYelTV/uzTGjCHH8kdasdrJT3tPLrHUKSE38RNwkZYykuCd/kDrwRHPjlan+hsYQajWq3H2QubplfapvaP1I60nsjg4y2/7uyrz1T3iPtFTog1ZjbYft58qzLxU6h7Wkdap5C1JnBw1b/vqA4qB72hrVeq+gakzk4Zt/8AEU+agO9otar1X0FqT6nDYXtuu0gcVBB3w1anUM8uo22FrZ/FHmpU4tWp1Fnl1GWwla/4upzJSH5ZHUqfF+Azy6jTYUtf8XW6KX9sNWp8X4Fnl1B62GbWP/arf7f9si6tT4n9hZ5dQCtjJaxpr1G/Fd2SOtPqLUl1GaeMlYkA1a4vN2as13dGq0n4sM76mg0rQ36IRnZnYk3sxJJ8KwF5PAJfXk+zXfl+Syq/9P8A3Utlj+jTkL2CbYcqNMdkPSQxQAUAAcOYSWzWepWbQikgec2hV5zdIzllVxSdlcwh6z1ajVKhyndizHhPdOXKTbuzE3cMoU5W2RDESRuIPwdYTVa4Zh5R2CCAvuBsDgKM1yjpbhm2hh7+9LboX0qV+MjnD+Mi0PB0FFSrou8lTsN2cngHVJYjFxp+7HiyVWuocFuV79D1bQwqW2ozaxT2c2hebPwzJpzqvNVfoU5JT4zfoSVKyJTF1NQg4Bn5zL1FR2RYklsNVIXAGeIQyYhHhgBwYrgNsYriGmMVwGmMVxDLmK4gSvItiIq1CQZEjmzG/Yb4IEapWb9yUuEjrqMZrxL/APKvT8l1fuS72YbxeSvZOjHZGtbDkYxQAUAM5+VzCBuo2cHxiar8S71B0lj+GZMVLaJRWfgUSzJMLM5IUlkSIXRpkkAZyTcJEC+YvYLAAXUM7HaZrw9LO7vZFtKGZ3ewRjLhjclNOmbjdviNKg6FX0j1Dmk8Ziciyx3J162XggDA2Cwg3Rx4Q5+QDqHDtMzUKWX3pb/ghSp2V3uH1JouWgtUyNyIJUMVxA1QxXIjJMVxHBMAOGMQhtjEA0xiENMYgGXMQgSsZFiI20yLEAVBARpr/Ydm4dz6yxmrEfpY/NF1fuV6F8peKOIdk6a2Ni2O4xigAoAY7j/UFXCTgsFyFRBffdovOfV405+Id5mWrxkRQszJ4wu2HSDxGZpKxSwmnICJ3F+z3tlXcA4zBJt2W7FvwRe7faRZLKWzFswUHyqjZgDwX6eAGdWclQpfL8m1tUoFPwWN3tGUxylp74k+U5Ok8Zz8040P9tS78OJiprPO78Czs83XNgxUaK5EFqNFciC1GiuIFqNFciMkxCOSYANs0QDbNEIbZohDLGIBpzEIFrGRYiPrmIQDUggNPqj9zWMbTQ6wZrr/AKaHzRdW7qPzRe1GadQ2nsAFABQAwvGxr8I2kn70joAE5lbnZjqczFYrSyi4ZxrU5x0Si9iu4XvTnXe8Bz9BkXYRc8TbNew9EZR4zol+DjmqX6E8Os079AP5Q8IZVdKI8WmuW3Le8Acyj+uL2jUu1D1HipcVEdxaTJo363JPMMw7OuU0FaN+oqCtElKlS4EzQXDlmsrVFDAgAgEZjrl6o3W5PIONgOofLXoMOz+YaXmMti5UPlp0NDsz6i0vMafFep56dcXZpC0X1GjitW85Ov4Q7NIWi+pwcV6+1Ok/CLs0haLOGxVr7U9o/CLs0w0WNnFW0eh7R+EXZpi0ZDbYp2nYnt/4kezTFoyGmxTtPmp7f+IuzVA0ZDFTFS1eYDxOvfE8NU6C0Zg1TFK1/df1p8ZHs1ToLRmB1sTrb9yT+On/AHSPZqnQWjPoR9TFG2/wz9Kf3Q0Knwi0p9DQK+Dqv6OslLc2LoaGWo0rkrvr+KaK1OTowilxTVy2rTk4RSXii17uNjey3wnQzI1HJta67x+FvhDMuoHVG0K1+SQbtME0wHYwMKxn+0LT61u6cutzsxVOZjVCUMrDaWqQYmaRiTT8G7cIXoH+Zu9nr3ZS8y/CL3W/Mz7Ddr3S11321XA4k3g92YMTLNUkzPWd5sttg3tNBsUdkvgrRRohwSHK9Tenikrkrlgxcz2amfRHVmnQp8UjRHYlZcMUAFABQAUAFABQAUAFABQAUAFABQAUAFADwiJpARVFcm1XDQyt1EfGQp+IEtLAMKxq+0LT609gnLrc7MVTmY1QMoZWGUjolctiEtjT8TPqt/pt3To+z+59WasJ3ZkthfLOUc95LHjY3985b4u5kfFl5WrNZqPKlXMYhXLRii99kTjcdDsJ0qPKjVDlJmXEhQAUAPCYAeboNo6RADqACgAxUttNTc1RFI0guoI47zIuUV4izLqNHCtAaa1IfzE+MWpHqhZ49ThsN2YabRRH81PjDVh1X1DPHqPWK30qwJo1EqhTcSjBgDdfcSNecRxlGWzGpKWwTJDIQYQqF6gLqoV2VRkEm4G4XnKmF1552uhTnldnHz2qf9VR/KH90lrS6izvqdCrVP8A7F38pPjJKpLqPM+o/g2o+6lXrbsChIGQq5JVgPJ035XVLKcm3xZKDd9zqr9aTkv+WShuywk5YBhWNn2jafWnsE5dbnZiqczGKEzsrC1MrnsQnsahim+TYA2zdD0E/CdPBcMOn8/ya8N3S9TJME+IvNOakZEi37rLy88arEItuIz32TiqVB/Vf3zo0OVGunylhM0EzOMZcG1rPULNXtD0XO8fdnG5knNTe49Da9Bz6cFdVIO6fAyVVOLunwK/V9ZWP/6K390oU31f1Kk31PERb98XblVKjdrROXmNseq2WkQGRQrrcVYMym8Zxvr8x4ZU273W5W+qLvidjYto8DWIW0KDpzboBrHpDWOfRo6WHxCqKz3NlGtnVnuGY14e+bpkU89ZxvRpyBrdu4azJ162RWW5KpUyrhuZ2thvJZt8xJJJzkk5ySZzGzJY9NjUahEFgvB9jatUFKkBlHSbsyKNLtwDrJAjhSdSVkRVPPKyNMwXg9KFJadMXKus6WJzlmOsk552IQUIqKOhGKirILkiRTbYf2iqoPl39Kg985NbvJGaW7GqmUJXxIg72pxJKTI3YZihbi9rdTqpE/1pNeGleRZRd5FhtI/aKZ5Q6h8JpjzM0klLAMKxu+0bT6zuE5dfnZiqczB6BmdlYWuiQlsQlszTcWj+7TyavfOjg/0y9fyzVhu5XqZPg87xOITAjOiybpLCZ4akQFx+T177PUGyu3WiGdDDP3TVR5S0zUWjdooLURkqKHVgQykXgg6QRE0mrMGrmS45Yv1LE2Wl72Ym5WOdqZOhKh1jY3Mc+nm1qLp8VsYqlPJxWxAJbb5muU3O/npkbgOraw915KOpDI65mVhoYGWwkSTJrBWEzUqOLQb7Sd8W1VUGYNT2ADSuqTk3u9yd7vjuG1JUBH2hyzBEGUzEKoGkk6BGlfgiO5ouLGAxZqVxuaq9xqNw6lX0R/mdSjSVOPmbKcMq8yZlxYKAFKwhSPzusR5y/wDGs5deL1GZp8zG6obhlWVkWR9cOdsMrIO4ViWt1sv86k46GQy/CP8A2EqD98ttt+npcZ92bo8zNhJSwDCscftK0es/KJy6/OzFU5mDUDM7KwtdEhLYi9jTsWvs08mr3zo4P9MvX+TVhu5XqZNYxvE5K9gmFbGcnMqTJHt8iIuHycNvK42VFPSgHdOhheU1UOUuM1lwoAN2igtRGSoodWBVlIvBB0giJpNWYNXMWx2xSewvulO97Mx3raTSJ0I52bG5jn08yvh8nFbGGrSycVsQCVL5ksUnXFAYfZ6gqAKxKspvRx4yNtHeNcujK/Bk07ktZ8JlgUq3LVUXm7xXX7xODg1RONhl4xKwBkD5xWHhGHg1PkIdd3nHqGbbN+Go2WZ7milTt7zLbNZeKACgBF1cEk1HcOBlEG7JvI3oGm/glEqN23crcLu5w+Bif9S7iRe+LQ8w0/M5GL411X5lpj8sOzrqLSXU6wfi/To1BUVqjEBgAxXJ311+YKNgjhh4QeZBCjGLuhzCH0tLl/lMlHmZaSctAwvHP7StHrPyicuvzsxVeZgdGZ2VBayD2E9jUMVvs78NXvnRwf6depqw3cr1Mosg3i8lewTCtkZyXBkhnQiEWz5OW31oHqz1MJuwr4Gqhsy7zaXigAoAD29KbUnFYKaZUhw3ilbs99+qKVrcdhO1uJhOHsDmgxq0Vb5qzkUmbOyjUH13HUT2zjzir3Wxz5RtxWxHo98qInYJBvEAJWy1RUCgnIqIQ1N7ryjDgOlTrB0zRCVyxO5frD8oKhQloouK6jfhMnIbY9Mk51PVomztSW6NGtbdBH68g+LQbndR2XyDxi6EXiF0PbJjVXq1kpUqCEsc99Rt6g8ZzvdAB5yQNcKeKdSWVRFDEOcsqRb5tNQNWt9NWyWbfC4lQCxAOjMBfqlcqsIuzfEi5JOw0cLU9W6E8FKr3rFrR/5Czo5/SZPi0ax5kX3nENVeCDP5HlLCLl1V6LUwxIDF6Zz5JOhSTqMFUu7WBT47HOE/HpH0x2GEeYmSctAwvHX7StHLHurOXX52YqvMwKjM7KgtTIPYizUsUc+D+ap3zo4L9OvX8mvDd19TKbIN4vJXsEwrZGclFjYzsSNxFm+TxvD1htRD0MZtwj3NOH8S+zoGgUAFACp4Ttnzpyi/V0O+P3zjyR6IPTMNWpndlt+Sicszt4DNupqyFHUMpFxUjMRsmeTIMzbDGBDZ3vW9qRO9J0r6LdxldrlLjYGSmOCRsRsdKyqb8oRrgMl6VanXUAkrUXPTe7Op2Hap1iXJqSsyxWY5ZbbnKOuRWUgMgz335lZPOU6pXKLTsQaNNxYwNuFPKf6VwC/ojUgOwX85vnSw9HTj5mulTyLzJqXlpW8KWjItLXa1Q+8JzsS7VPQonwkCPbjfKdRkMw2cKka5JVRZj3B+Fsu1Ukv8o+40upTvJIlCV5IsGFtNM+mvbNS5zSSUtAwrHb7StHLHuicuv3jMVXmYFRMzMqC1MixM1PErPYOeoJ0cD+n+v5NOF7r6mW2IbxOSvYJhWyKSSWMQ6siBP4itda2G2l2MPjNeEfFmjD7s0CdI0igBXcOW01WNnokgD6eoPJH3anzjr2TJXqXeSPqUzlf3UMEKihVFygXATM3bgiGxHWiuJS2RYDach1KuAysLiDoIkSJn+GcGGzvepyqTHetrX0W4eHXHYraBkN8ixDlGqUN4jTsNMs+D626mm6MKdekcqjUIvuOtXHlIdY5xcZphMsT+ppuLeHhaUIZdyr07hWpE35J1Mp8pDpDd8306imjVCeZEzLCZUsZWItS7DTHUzTnYvnM9TmBalUbJmuQALRVGoQuQbGcDA/PqDend0qRLKD/2IdN++i9YZ0Jy17ROj+42klLQMJx3P7ytHLHuicvEc7MVXmYDQMzMqYWkiyLNVxF+pfiedH2f3HqzVhO6+pmNgXwaclewTCtkUEgggwHVEgxExicbrcOGm46wZrwj94vw/MaLOoayCw/hkI4s9J1Ws4vLEi6lT88369NwmavWy+5Hd/bzKqlS3urcDp7nTQJSvfWSFZizHSxIGcyjKkrIhwS4AFos9oc7yi54wF94iQdKb2RFxk/AYXF62N5CJyqg/LfBYap0DTmPJidaD49WmvEGbtuk1hJeLHoy6jrYhB1K1axYHSAgF/STJrB9WPQ6spWH8UHsdUC/LoubqdQ5t95j6g2w6DMmJoOnxWxnrU3Dj4EPbbIy6VI5pmTZUmB2PCG5Npu55amTuXCx4YR8ipSqrStFMbx85DDXSqBfGQ5uLMRNNObvdblkZeKNIxbwyLVQFTIakwOS6OrDJcackkDKXWGGkTowlmVzZGWZXAsPUgbQpN+anmzE+UdgmbERvIrqLiDmyE+LTqN+Ajra6Uqk+hHK+hx+harHNSC8uoo93Kk9CXQNN9Duy4tVBVVy1NAtRXuUMxN2rKN13RCGGampXCNFqV7kzhrxBwMvaJp/cjQSAloGE47fado5Y90Tl4jnZiq8zAaMzMqYWhkGRNUxC+p/jfunS9ndz6s1YTu/Vmc4PXwackdkwrZFIcixMQ8qSIiRxbzW2jw5Y/oY900YXnLqHMaPOujYcbkt99wvOk3C+KyA7EYCgAoAKACgAxbbGlWm1OqodGFzKdB+B4YpRUlZiaTVmQ6YmWIaaCvy2ep77GVLD01+0gqMF4B1nwDZaf0dnoJyaVMdglihFbIkoRWyDlpKNCgcQElYkdwAUAFABExMBg2pLwMtbybgMoXk7AJC6uK6BsNDwR4CO0RPmQw9dEtAwjHf7TtHLHuicvEd4zFV5mA0ZmZUFpIMiariD9T/ABt2CdH2d3PqzVhO79WZ/g5fBrxTH4FIeiSLAeVJFiC8FZrXQPp3dKkd8vw3eIto8xo0662NgowFABQAUAFABQAbqV1XxmVeMgdsTaW4rgr4XoDTVS/YDeegSGrDqLPHqNnDdM+ItWpyaVTtIA64taPgLUQ22Fah8Sy1Ty3ooPfJ6otV+CFnfQOsNoL0wzLkHOCt+VcVYqRlXZ84lkXdXJp3QBh2vUV6So5phi+UQqkm4AgDKBA1yjE1JQtlZCo2rWAa5z76tWb+Zke4BM+p1bK2/MaC0PKTL5bO/vEx5oiujpLVSD01RES+onioo18Ak4zV0kNNXJrDI8C3/dc0y3RoDKZzDiEsAwjHb7StHrB7onKxHeMxVeZgNGZ2UhaSDEar8n/1Q8tuwTo+zu59WasH3fqyjYOXwY/7rmNlRIIsiIfRJFgO0BdWonZWp++BLaHCaJ0+ZGiCdlbG0DteFKdNwjk5RAbJVWY3EkA70HWDITqwg7NkZTSdmMVMMgeLSrPxIF98iQ7RHwTI6iGv0rVPi0LvWVUXpChotZ9Baj6Hnzm0nXQp8W6VLupYasvIM8hi1tXyCTaQpAJ3lFRfcL7jlFs0WeXUTlLqT1M3gHaBNKLiuYQCrbHZlViUpXXgHzwbr+ITnYjhVuUTSz3OKlv2ZuLN2SGqRchtsKcMeqLMM18NXDTHqizk9i1Xy7MrbWqH/cabaLvA0U3eIJja1wonR4QjpRvhKMZsiNXwIllvGnrmEpA64u8qBFkfRqH51QuvI3ZPeEnSfvr5ii/eRouFx4F+SZ05+BuCaB3o4hLAMIx1+0rT6z8qzlV+8Ziq8zAaMzMpYWkixGq/J8f2Q8s+6J0fZ3cv5v8Ag1YPu/VlNwcu8527TMjKiRRJEB9FkWAqouKHY6HoYSdLnRKHMjQhO0tjaVvD75FoU6MqmB7Lk/mmDF86ZRU5kDVLaTKNQi2Mtbro9QjcbbCcNQWYjsJYZIVuI9keoJyNEsxvReSOydRbGxbFWxnbJtS+lTHUx+M5+L518iipzAxybtMzcCALWK8cOBFkXbTeLgIXIsueIf1JRseoP6ye+dLDP/WjVR5BzG2llU6QH3w/46kji43ivmFVcERfzI3TFpsqsAWmgozMyg7Lxf0R6ZFo5suD3NZClN3AqUzlZBCgBgSSWu1X6I4Up500hKEsysi8YUHgX5LdhnSn4G0csh8GvJHZJgYTjp9pWn1n5VnKr95Iw1eZgVGZmVBSSJE1X5Oz+yt6w+6J0PZ3dP5v+DVg+R/MquDl3p5b+8ZmluQJFFkGIIRZEDi2rvDwXHrkocyJR3L5TN4B2idqOxtKvjk91SidocdazHjN0UVd0BUnW7QZjuisbqOvDC6EB1qo1DphciyIwkhZTxGK5Bmp4JfKs9I7aaHpUTsw5Ub48qIPGehlWin6tveX4zJio3kiqquKBzYjdM2kQsBVaSX3ZSk7Aco9Azx6aFY4bBLuBudOoc/m5Oa7a93BG6EnshOEnsi04tWJ6VErUUIS7MACDcpuuvI1zdh4OELMvoxcY2YXhGxbqFGUyZLZV63X+Ky3ZwfOk5wzKxOUbjC4FpeXlVOW7Eezfd1SKox8RaaC7PZKafRoiclQvZJqEVsiSSWw/JDBsIkbk1/mkdIlc3wA9web6SckdksAwnHQ/vK0+t/Ks5NfvGYavMwKiZnZUFI0iI1X5Oj+zPy/yib/AGb3cvn/AAjTg+R/MruD1zN6yoP6zKJbkWSCLICCEWRA8ti+DbihHcEXGxm+mh9FewTtw2NxA43UMp6HG/YD3TLio3sU1VsCUrDmmXTK7DNos6r4xVeMgdsemJoEyEbxSanIVn90RqCewrHhwRVZjkUahUjNfkoNGvKN46Inh6jfBEXTm9kXXA1Bks1FHFzLSRWAN9zKoBz6886VNNQSfQ2QTUUmc27Bq1XVizqVBG9N14JBzm7gEU6ak7sHFNniYHo+Um6esJfqYkRKjDoLJEMpUVUXKoUbAAB1SxJLYklY7jGKAHjMBpN0WZAAWjDVBNNRSdg3x6os3QARsY1P0dKpU5go6T8Ie8Bwbban8SmlIekSx7oZX4sDn9E16h8LWN2xcwhkQE7Sp5KgDQBdJAYDjo37ytXrT7onKr94zDV5mAUnmdlQQtSRsI1r5OD4B+WPdE3ezeSXz/hGjBcr+ZB2FfpPXVv+Qyme7B7kgglYghBEB1XW9G4jEtwLLgpr6FM+gvZOzT2Ni2OMJ4NFYoS7UyhJBXJvN4uIN4MJ089hSjmGkwHS8o1KnKqPd0AgSKoR8RaaCKOC6KeLSpgjXkLf06ZNU4LZDUIrwC5MkKACgAoAB2jClFPGqIOC8E9AiuADUxkp/wCmtSqfRW4dLXQ4gNfpW0P9HRVOF2JPQAIWYC+a2t/HrZA2IAOvTDKgPVxcU56rtUPpMT2x2AOoYHpLoUdEADEoqNAAgA5dABQAUAPn3H1cnCNc+dUY9Gb4TmV177MVXmZD06kztFQ8K0VgNn+TxbqL8pfdE1+zVaEvn/Bdg+WXzIQWumHqKrB33WpeiAu4OWfJUEyFRXk7DluF0RaH+islU7GqslJesluqJUKktl9QUZPwDaWA7a/jVLPZx6KvXbpJQdssWDm92S0ZPdhL4sIFJtFprVBdnGWKS9FMA9JMtWDprjJktCK3ZLYCZdwpin4oUBc9+YZhn1zRGy22Lla3AkZYMULgCWjCdFPHqIvBlC/oiuADUxlo+QHqH0UPabhDiAycNV3+ioZPC7dwHfDiB5udsfTUFMeio7TfCwC/V4t9NUepymJHRohYAyz4CpJoUdEYB1OzKNAEAHQIAewAUAFABQAUAFABQAp2NGIVK0lnRtzdiWN4ylLHWNanhHQZRUoqRXOmpGS4xYsWmxG+tTO56qq75OcjRz3TFOjKO5mlBx3IUV5XYhY3nF6utnDK5uGbqEvwk4U1LM7cSzDyjBSu/EJtONdnpAhQTpNygKLzpOeTnj6MNuPyJSxdOO3EA/WyvV+r2cnh3zdgA65T26rPu6ZX2qpLkgL5vhKtpYUQeEDqF5jy4ypu7Dy4mW7seriWz57RaGc7FHexPZBezszvUm3/AN53BYO/Gcrj1np1rOi0qKBgt4DMx0Xk6AOGb401FJI1xioqyHwtsfTUFMeio7TJ2JHv6vM/01R6nAWJHRojsAZZ8XqS+SIAH0rGi6FEAHgg2QA6gAoAKACgAoAKACgAoAKACgAoAKACgB4ygi45wcxB1wAouOOINiem9VaZoOoLX0iFBIz51II6pROjB8SqdOL4lgsFgSqoLi/Rs2cUqhQhLi0QjSjLiw6hgqimdaSA7ckE9Jl8aNOOyLVTgtkGy0mKACgB5kwA9gAoAKACgAoAKACgAoAKACgAoAKACgAoAKACgAo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VE"/>
          </a:p>
        </p:txBody>
      </p:sp>
      <p:sp>
        <p:nvSpPr>
          <p:cNvPr id="1028" name="AutoShape 4" descr="data:image/jpeg;base64,/9j/4AAQSkZJRgABAQAAAQABAAD/2wCEAAkGBxQTEBUUEBQVEBQVFBQUFBUVFBQVFRQUFBQWFhUVFBUYHCggGBolHBQUITEhJSkrLi4uFx8zODMtNygtLisBCgoKDg0OGhAQGjAmHCQsLCwsLCwtLCwsLCwsLCwsLCwsLCwsLCwsLCwsLCwsLCwsLCwsLCwsLCwsLCwsLCwsLP/AABEIAMwAzAMBEQACEQEDEQH/xAAcAAABBQEBAQAAAAAAAAAAAAAEAAMFBgcCAQj/xABMEAACAQECBwoJCAkEAwEAAAABAgADBBEFBhIhMUFREyJhcXKBkaGxwSMyQlJic5Ky0QcUMzQ1U4LCFRYkJVSDotLhQ6Oz8BdEk4T/xAAZAQACAwEAAAAAAAAAAAAAAAAAAQIDBAX/xAAzEQACAQIEAwUHBAMBAAAAAAAAAQIDEQQSEzEhMlEUM0FhgQUiUnGRobE0QsHhFSPwJP/aAAwDAQACEQMRAD8A3GACgAoAD263U6KZdZ1pqNbEDo2xNpcWJtLcpuFPlKorms9Nq584nc07CT0TPLExW3EqdZLYrdpx+tjnMVpLsRc/tNf2Sl4mTK3VYDVwhaqudbVWY+YXKNzBTcZW6kn4kczfiRzV61+erVv131Hv7ZDO+pHMxbvV+9q//R/jDO+oZmeGrU+8qe23xhnfUMzOSz+e/tN8YZmF2K5/Ob2j8YszC55kt5ze0YZmFzzcjtPSYZguLcjtPSYZguLcjtPSYZgueGidp6YZguebjC4XPcpxoPUp7o8wXEmEKiG9SARoIGSRxFbiJJTY1IsuCflLrUrhXTd147nHE12fiI55ojiGty2NVrc0DAGN9ltdwo1AH+7fevzA6ea+aYVIy2LozT2J6TJCgAoAKACgAoAUzG/HlLOTSs4FWtoY+RTPDdpbg6Znq11HgtyqdS3BGZW21VbQ+6V3NRtp1DYo0AcUxSm5O7M7k3uKnQkLkR9aEVwHFoRXEHiw1HG+HETp/wA88UqiW5FzSH6GAXbxQzcQzdMgpTnyRuRUpy5UGridXOhCOMiWdnxL8CWlXfgOLiRX2L7X+I+yYny+o9Cv5HYxGr7F9r/EOx4nqvr/AEHZ6/VHYxEreh7R+EfYsR8SH2et1R2MQqvnJ0mPsNf4kHZavxI7GIFTz064dgrfGvuHZanxHoxAfz06DH/j6vxofZKnxHX6gP8AeJ0GH+Oq/Gvow7JP4j3/AMft94nsn4w/x1T4/t/Ydjn8Qv8Ax+33i+yfjD/HVPj+39h2OfxfY6HyfH71fYPxh/jZ/H9v7Dscvi+39hdnxJyfLU/g/wAya9nyX7/t/ZJYRr932/sJtGCdxTKOSwGu666Snh3TjmzfYcqWSN7ljsv0a8lewTfDlRrjsh2SGKACgAoAUf5Q8bDQHzeznwzjfsP9NTs9I9Uz16uXgtyqpO3BGYUKM57ZlD6VKRbEEpSiuAbYcHtUNy6NZ1CAi2YJxd80cbHultPDyqcdkShSlPyRYKeC6FFcqoVuGlnICjpzCboYelTV/uzTGjCHH8kdasdrJT3tPLrHUKSE38RNwkZYykuCd/kDrwRHPjlan+hsYQajWq3H2QubplfapvaP1I60nsjg4y2/7uyrz1T3iPtFTog1ZjbYft58qzLxU6h7Wkdap5C1JnBw1b/vqA4qB72hrVeq+gakzk4Zt/8AEU+agO9otar1X0FqT6nDYXtuu0gcVBB3w1anUM8uo22FrZ/FHmpU4tWp1Fnl1GWwla/4upzJSH5ZHUqfF+Azy6jTYUtf8XW6KX9sNWp8X4Fnl1B62GbWP/arf7f9si6tT4n9hZ5dQCtjJaxpr1G/Fd2SOtPqLUl1GaeMlYkA1a4vN2as13dGq0n4sM76mg0rQ36IRnZnYk3sxJJ8KwF5PAJfXk+zXfl+Syq/9P8A3Utlj+jTkL2CbYcqNMdkPSQxQAUAAcOYSWzWepWbQikgec2hV5zdIzllVxSdlcwh6z1ajVKhyndizHhPdOXKTbuzE3cMoU5W2RDESRuIPwdYTVa4Zh5R2CCAvuBsDgKM1yjpbhm2hh7+9LboX0qV+MjnD+Mi0PB0FFSrou8lTsN2cngHVJYjFxp+7HiyVWuocFuV79D1bQwqW2ozaxT2c2hebPwzJpzqvNVfoU5JT4zfoSVKyJTF1NQg4Bn5zL1FR2RYklsNVIXAGeIQyYhHhgBwYrgNsYriGmMVwGmMVxDLmK4gSvItiIq1CQZEjmzG/Yb4IEapWb9yUuEjrqMZrxL/APKvT8l1fuS72YbxeSvZOjHZGtbDkYxQAUAM5+VzCBuo2cHxiar8S71B0lj+GZMVLaJRWfgUSzJMLM5IUlkSIXRpkkAZyTcJEC+YvYLAAXUM7HaZrw9LO7vZFtKGZ3ewRjLhjclNOmbjdviNKg6FX0j1Dmk8Ziciyx3J162XggDA2Cwg3Rx4Q5+QDqHDtMzUKWX3pb/ghSp2V3uH1JouWgtUyNyIJUMVxA1QxXIjJMVxHBMAOGMQhtjEA0xiENMYgGXMQgSsZFiI20yLEAVBARpr/Ydm4dz6yxmrEfpY/NF1fuV6F8peKOIdk6a2Ni2O4xigAoAY7j/UFXCTgsFyFRBffdovOfV405+Id5mWrxkRQszJ4wu2HSDxGZpKxSwmnICJ3F+z3tlXcA4zBJt2W7FvwRe7faRZLKWzFswUHyqjZgDwX6eAGdWclQpfL8m1tUoFPwWN3tGUxylp74k+U5Ok8Zz8040P9tS78OJiprPO78Czs83XNgxUaK5EFqNFciC1GiuIFqNFciMkxCOSYANs0QDbNEIbZohDLGIBpzEIFrGRYiPrmIQDUggNPqj9zWMbTQ6wZrr/AKaHzRdW7qPzRe1GadQ2nsAFABQAwvGxr8I2kn70joAE5lbnZjqczFYrSyi4ZxrU5x0Si9iu4XvTnXe8Bz9BkXYRc8TbNew9EZR4zol+DjmqX6E8Os079AP5Q8IZVdKI8WmuW3Le8Acyj+uL2jUu1D1HipcVEdxaTJo363JPMMw7OuU0FaN+oqCtElKlS4EzQXDlmsrVFDAgAgEZjrl6o3W5PIONgOofLXoMOz+YaXmMti5UPlp0NDsz6i0vMafFep56dcXZpC0X1GjitW85Ov4Q7NIWi+pwcV6+1Ok/CLs0haLOGxVr7U9o/CLs0w0WNnFW0eh7R+EXZpi0ZDbYp2nYnt/4kezTFoyGmxTtPmp7f+IuzVA0ZDFTFS1eYDxOvfE8NU6C0Zg1TFK1/df1p8ZHs1ToLRmB1sTrb9yT+On/AHSPZqnQWjPoR9TFG2/wz9Kf3Q0Knwi0p9DQK+Dqv6OslLc2LoaGWo0rkrvr+KaK1OTowilxTVy2rTk4RSXii17uNjey3wnQzI1HJta67x+FvhDMuoHVG0K1+SQbtME0wHYwMKxn+0LT61u6cutzsxVOZjVCUMrDaWqQYmaRiTT8G7cIXoH+Zu9nr3ZS8y/CL3W/Mz7Ddr3S11321XA4k3g92YMTLNUkzPWd5sttg3tNBsUdkvgrRRohwSHK9Tenikrkrlgxcz2amfRHVmnQp8UjRHYlZcMUAFABQAUAFABQAUAFABQAUAFABQAUAFADwiJpARVFcm1XDQyt1EfGQp+IEtLAMKxq+0LT609gnLrc7MVTmY1QMoZWGUjolctiEtjT8TPqt/pt3To+z+59WasJ3ZkthfLOUc95LHjY3985b4u5kfFl5WrNZqPKlXMYhXLRii99kTjcdDsJ0qPKjVDlJmXEhQAUAPCYAeboNo6RADqACgAxUttNTc1RFI0guoI47zIuUV4izLqNHCtAaa1IfzE+MWpHqhZ49ThsN2YabRRH81PjDVh1X1DPHqPWK30qwJo1EqhTcSjBgDdfcSNecRxlGWzGpKWwTJDIQYQqF6gLqoV2VRkEm4G4XnKmF1552uhTnldnHz2qf9VR/KH90lrS6izvqdCrVP8A7F38pPjJKpLqPM+o/g2o+6lXrbsChIGQq5JVgPJ035XVLKcm3xZKDd9zqr9aTkv+WShuywk5YBhWNn2jafWnsE5dbnZiqczGKEzsrC1MrnsQnsahim+TYA2zdD0E/CdPBcMOn8/ya8N3S9TJME+IvNOakZEi37rLy88arEItuIz32TiqVB/Vf3zo0OVGunylhM0EzOMZcG1rPULNXtD0XO8fdnG5knNTe49Da9Bz6cFdVIO6fAyVVOLunwK/V9ZWP/6K390oU31f1Kk31PERb98XblVKjdrROXmNseq2WkQGRQrrcVYMym8Zxvr8x4ZU273W5W+qLvidjYto8DWIW0KDpzboBrHpDWOfRo6WHxCqKz3NlGtnVnuGY14e+bpkU89ZxvRpyBrdu4azJ162RWW5KpUyrhuZ2thvJZt8xJJJzkk5ySZzGzJY9NjUahEFgvB9jatUFKkBlHSbsyKNLtwDrJAjhSdSVkRVPPKyNMwXg9KFJadMXKus6WJzlmOsk552IQUIqKOhGKirILkiRTbYf2iqoPl39Kg985NbvJGaW7GqmUJXxIg72pxJKTI3YZihbi9rdTqpE/1pNeGleRZRd5FhtI/aKZ5Q6h8JpjzM0klLAMKxu+0bT6zuE5dfnZiqczB6BmdlYWuiQlsQlszTcWj+7TyavfOjg/0y9fyzVhu5XqZPg87xOITAjOiybpLCZ4akQFx+T177PUGyu3WiGdDDP3TVR5S0zUWjdooLURkqKHVgQykXgg6QRE0mrMGrmS45Yv1LE2Wl72Ym5WOdqZOhKh1jY3Mc+nm1qLp8VsYqlPJxWxAJbb5muU3O/npkbgOraw915KOpDI65mVhoYGWwkSTJrBWEzUqOLQb7Sd8W1VUGYNT2ADSuqTk3u9yd7vjuG1JUBH2hyzBEGUzEKoGkk6BGlfgiO5ouLGAxZqVxuaq9xqNw6lX0R/mdSjSVOPmbKcMq8yZlxYKAFKwhSPzusR5y/wDGs5deL1GZp8zG6obhlWVkWR9cOdsMrIO4ViWt1sv86k46GQy/CP8A2EqD98ttt+npcZ92bo8zNhJSwDCscftK0es/KJy6/OzFU5mDUDM7KwtdEhLYi9jTsWvs08mr3zo4P9MvX+TVhu5XqZNYxvE5K9gmFbGcnMqTJHt8iIuHycNvK42VFPSgHdOhheU1UOUuM1lwoAN2igtRGSoodWBVlIvBB0giJpNWYNXMWx2xSewvulO97Mx3raTSJ0I52bG5jn08yvh8nFbGGrSycVsQCVL5ksUnXFAYfZ6gqAKxKspvRx4yNtHeNcujK/Bk07ktZ8JlgUq3LVUXm7xXX7xODg1RONhl4xKwBkD5xWHhGHg1PkIdd3nHqGbbN+Go2WZ7milTt7zLbNZeKACgBF1cEk1HcOBlEG7JvI3oGm/glEqN23crcLu5w+Bif9S7iRe+LQ8w0/M5GL411X5lpj8sOzrqLSXU6wfi/To1BUVqjEBgAxXJ311+YKNgjhh4QeZBCjGLuhzCH0tLl/lMlHmZaSctAwvHP7StHrPyicuvzsxVeZgdGZ2VBayD2E9jUMVvs78NXvnRwf6depqw3cr1Mosg3i8lewTCtkZyXBkhnQiEWz5OW31oHqz1MJuwr4Gqhsy7zaXigAoAD29KbUnFYKaZUhw3ilbs99+qKVrcdhO1uJhOHsDmgxq0Vb5qzkUmbOyjUH13HUT2zjzir3Wxz5RtxWxHo98qInYJBvEAJWy1RUCgnIqIQ1N7ryjDgOlTrB0zRCVyxO5frD8oKhQloouK6jfhMnIbY9Mk51PVomztSW6NGtbdBH68g+LQbndR2XyDxi6EXiF0PbJjVXq1kpUqCEsc99Rt6g8ZzvdAB5yQNcKeKdSWVRFDEOcsqRb5tNQNWt9NWyWbfC4lQCxAOjMBfqlcqsIuzfEi5JOw0cLU9W6E8FKr3rFrR/5Czo5/SZPi0ax5kX3nENVeCDP5HlLCLl1V6LUwxIDF6Zz5JOhSTqMFUu7WBT47HOE/HpH0x2GEeYmSctAwvHX7StHLHurOXX52YqvMwKjM7KgtTIPYizUsUc+D+ap3zo4L9OvX8mvDd19TKbIN4vJXsEwrZGclFjYzsSNxFm+TxvD1htRD0MZtwj3NOH8S+zoGgUAFACp4Ttnzpyi/V0O+P3zjyR6IPTMNWpndlt+Sicszt4DNupqyFHUMpFxUjMRsmeTIMzbDGBDZ3vW9qRO9J0r6LdxldrlLjYGSmOCRsRsdKyqb8oRrgMl6VanXUAkrUXPTe7Op2Hap1iXJqSsyxWY5ZbbnKOuRWUgMgz335lZPOU6pXKLTsQaNNxYwNuFPKf6VwC/ojUgOwX85vnSw9HTj5mulTyLzJqXlpW8KWjItLXa1Q+8JzsS7VPQonwkCPbjfKdRkMw2cKka5JVRZj3B+Fsu1Ukv8o+40upTvJIlCV5IsGFtNM+mvbNS5zSSUtAwrHb7StHLHuicuv3jMVXmYFRMzMqC1MixM1PErPYOeoJ0cD+n+v5NOF7r6mW2IbxOSvYJhWyKSSWMQ6siBP4itda2G2l2MPjNeEfFmjD7s0CdI0igBXcOW01WNnokgD6eoPJH3anzjr2TJXqXeSPqUzlf3UMEKihVFygXATM3bgiGxHWiuJS2RYDach1KuAysLiDoIkSJn+GcGGzvepyqTHetrX0W4eHXHYraBkN8ixDlGqUN4jTsNMs+D626mm6MKdekcqjUIvuOtXHlIdY5xcZphMsT+ppuLeHhaUIZdyr07hWpE35J1Mp8pDpDd8306imjVCeZEzLCZUsZWItS7DTHUzTnYvnM9TmBalUbJmuQALRVGoQuQbGcDA/PqDend0qRLKD/2IdN++i9YZ0Jy17ROj+42klLQMJx3P7ytHLHuicvEc7MVXmYDQMzMqYWkiyLNVxF+pfiedH2f3HqzVhO6+pmNgXwaclewTCtkUEgggwHVEgxExicbrcOGm46wZrwj94vw/MaLOoayCw/hkI4s9J1Ws4vLEi6lT88369NwmavWy+5Hd/bzKqlS3urcDp7nTQJSvfWSFZizHSxIGcyjKkrIhwS4AFos9oc7yi54wF94iQdKb2RFxk/AYXF62N5CJyqg/LfBYap0DTmPJidaD49WmvEGbtuk1hJeLHoy6jrYhB1K1axYHSAgF/STJrB9WPQ6spWH8UHsdUC/LoubqdQ5t95j6g2w6DMmJoOnxWxnrU3Dj4EPbbIy6VI5pmTZUmB2PCG5Npu55amTuXCx4YR8ipSqrStFMbx85DDXSqBfGQ5uLMRNNObvdblkZeKNIxbwyLVQFTIakwOS6OrDJcackkDKXWGGkTowlmVzZGWZXAsPUgbQpN+anmzE+UdgmbERvIrqLiDmyE+LTqN+Ajra6Uqk+hHK+hx+harHNSC8uoo93Kk9CXQNN9Duy4tVBVVy1NAtRXuUMxN2rKN13RCGGampXCNFqV7kzhrxBwMvaJp/cjQSAloGE47fado5Y90Tl4jnZiq8zAaMzMqYWhkGRNUxC+p/jfunS9ndz6s1YTu/Vmc4PXwackdkwrZFIcixMQ8qSIiRxbzW2jw5Y/oY900YXnLqHMaPOujYcbkt99wvOk3C+KyA7EYCgAoAKACgAxbbGlWm1OqodGFzKdB+B4YpRUlZiaTVmQ6YmWIaaCvy2ep77GVLD01+0gqMF4B1nwDZaf0dnoJyaVMdglihFbIkoRWyDlpKNCgcQElYkdwAUAFABExMBg2pLwMtbybgMoXk7AJC6uK6BsNDwR4CO0RPmQw9dEtAwjHf7TtHLHuicvEd4zFV5mA0ZmZUFpIMiariD9T/ABt2CdH2d3PqzVhO79WZ/g5fBrxTH4FIeiSLAeVJFiC8FZrXQPp3dKkd8vw3eIto8xo0662NgowFABQAUAFABQAbqV1XxmVeMgdsTaW4rgr4XoDTVS/YDeegSGrDqLPHqNnDdM+ItWpyaVTtIA64taPgLUQ22Fah8Sy1Ty3ooPfJ6otV+CFnfQOsNoL0wzLkHOCt+VcVYqRlXZ84lkXdXJp3QBh2vUV6So5phi+UQqkm4AgDKBA1yjE1JQtlZCo2rWAa5z76tWb+Zke4BM+p1bK2/MaC0PKTL5bO/vEx5oiujpLVSD01RES+onioo18Ak4zV0kNNXJrDI8C3/dc0y3RoDKZzDiEsAwjHb7StHrB7onKxHeMxVeZgNGZ2UhaSDEar8n/1Q8tuwTo+zu59WasH3fqyjYOXwY/7rmNlRIIsiIfRJFgO0BdWonZWp++BLaHCaJ0+ZGiCdlbG0DteFKdNwjk5RAbJVWY3EkA70HWDITqwg7NkZTSdmMVMMgeLSrPxIF98iQ7RHwTI6iGv0rVPi0LvWVUXpChotZ9Baj6Hnzm0nXQp8W6VLupYasvIM8hi1tXyCTaQpAJ3lFRfcL7jlFs0WeXUTlLqT1M3gHaBNKLiuYQCrbHZlViUpXXgHzwbr+ITnYjhVuUTSz3OKlv2ZuLN2SGqRchtsKcMeqLMM18NXDTHqizk9i1Xy7MrbWqH/cabaLvA0U3eIJja1wonR4QjpRvhKMZsiNXwIllvGnrmEpA64u8qBFkfRqH51QuvI3ZPeEnSfvr5ii/eRouFx4F+SZ05+BuCaB3o4hLAMIx1+0rT6z8qzlV+8Ziq8zAaMzMpYWkixGq/J8f2Q8s+6J0fZ3cv5v8Ag1YPu/VlNwcu8527TMjKiRRJEB9FkWAqouKHY6HoYSdLnRKHMjQhO0tjaVvD75FoU6MqmB7Lk/mmDF86ZRU5kDVLaTKNQi2Mtbro9QjcbbCcNQWYjsJYZIVuI9keoJyNEsxvReSOydRbGxbFWxnbJtS+lTHUx+M5+L518iipzAxybtMzcCALWK8cOBFkXbTeLgIXIsueIf1JRseoP6ye+dLDP/WjVR5BzG2llU6QH3w/46kji43ivmFVcERfzI3TFpsqsAWmgozMyg7Lxf0R6ZFo5suD3NZClN3AqUzlZBCgBgSSWu1X6I4Up500hKEsysi8YUHgX5LdhnSn4G0csh8GvJHZJgYTjp9pWn1n5VnKr95Iw1eZgVGZmVBSSJE1X5Oz+yt6w+6J0PZ3dP5v+DVg+R/MquDl3p5b+8ZmluQJFFkGIIRZEDi2rvDwXHrkocyJR3L5TN4B2idqOxtKvjk91SidocdazHjN0UVd0BUnW7QZjuisbqOvDC6EB1qo1DphciyIwkhZTxGK5Bmp4JfKs9I7aaHpUTsw5Ub48qIPGehlWin6tveX4zJio3kiqquKBzYjdM2kQsBVaSX3ZSk7Aco9Azx6aFY4bBLuBudOoc/m5Oa7a93BG6EnshOEnsi04tWJ6VErUUIS7MACDcpuuvI1zdh4OELMvoxcY2YXhGxbqFGUyZLZV63X+Ky3ZwfOk5wzKxOUbjC4FpeXlVOW7Eezfd1SKox8RaaC7PZKafRoiclQvZJqEVsiSSWw/JDBsIkbk1/mkdIlc3wA9web6SckdksAwnHQ/vK0+t/Ks5NfvGYavMwKiZnZUFI0iI1X5Oj+zPy/yib/AGb3cvn/AAjTg+R/MruD1zN6yoP6zKJbkWSCLICCEWRA8ti+DbihHcEXGxm+mh9FewTtw2NxA43UMp6HG/YD3TLio3sU1VsCUrDmmXTK7DNos6r4xVeMgdsemJoEyEbxSanIVn90RqCewrHhwRVZjkUahUjNfkoNGvKN46Inh6jfBEXTm9kXXA1Bks1FHFzLSRWAN9zKoBz6886VNNQSfQ2QTUUmc27Bq1XVizqVBG9N14JBzm7gEU6ak7sHFNniYHo+Um6esJfqYkRKjDoLJEMpUVUXKoUbAAB1SxJLYklY7jGKAHjMBpN0WZAAWjDVBNNRSdg3x6os3QARsY1P0dKpU5go6T8Ie8Bwbban8SmlIekSx7oZX4sDn9E16h8LWN2xcwhkQE7Sp5KgDQBdJAYDjo37ytXrT7onKr94zDV5mAUnmdlQQtSRsI1r5OD4B+WPdE3ezeSXz/hGjBcr+ZB2FfpPXVv+Qyme7B7kgglYghBEB1XW9G4jEtwLLgpr6FM+gvZOzT2Ni2OMJ4NFYoS7UyhJBXJvN4uIN4MJ089hSjmGkwHS8o1KnKqPd0AgSKoR8RaaCKOC6KeLSpgjXkLf06ZNU4LZDUIrwC5MkKACgAoAB2jClFPGqIOC8E9AiuADUxkp/wCmtSqfRW4dLXQ4gNfpW0P9HRVOF2JPQAIWYC+a2t/HrZA2IAOvTDKgPVxcU56rtUPpMT2x2AOoYHpLoUdEADEoqNAAgA5dABQAUAPn3H1cnCNc+dUY9Gb4TmV177MVXmZD06kztFQ8K0VgNn+TxbqL8pfdE1+zVaEvn/Bdg+WXzIQWumHqKrB33WpeiAu4OWfJUEyFRXk7DluF0RaH+islU7GqslJesluqJUKktl9QUZPwDaWA7a/jVLPZx6KvXbpJQdssWDm92S0ZPdhL4sIFJtFprVBdnGWKS9FMA9JMtWDprjJktCK3ZLYCZdwpin4oUBc9+YZhn1zRGy22Lla3AkZYMULgCWjCdFPHqIvBlC/oiuADUxlo+QHqH0UPabhDiAycNV3+ioZPC7dwHfDiB5udsfTUFMeio7TfCwC/V4t9NUepymJHRohYAyz4CpJoUdEYB1OzKNAEAHQIAewAUAFABQAUAFABQAp2NGIVK0lnRtzdiWN4ylLHWNanhHQZRUoqRXOmpGS4xYsWmxG+tTO56qq75OcjRz3TFOjKO5mlBx3IUV5XYhY3nF6utnDK5uGbqEvwk4U1LM7cSzDyjBSu/EJtONdnpAhQTpNygKLzpOeTnj6MNuPyJSxdOO3EA/WyvV+r2cnh3zdgA65T26rPu6ZX2qpLkgL5vhKtpYUQeEDqF5jy4ypu7Dy4mW7seriWz57RaGc7FHexPZBezszvUm3/AN53BYO/Gcrj1np1rOi0qKBgt4DMx0Xk6AOGb401FJI1xioqyHwtsfTUFMeio7TJ2JHv6vM/01R6nAWJHRojsAZZ8XqS+SIAH0rGi6FEAHgg2QA6gAoAKACgAoAKACgAoAKACgAoAKACgB4ygi45wcxB1wAouOOINiem9VaZoOoLX0iFBIz51II6pROjB8SqdOL4lgsFgSqoLi/Rs2cUqhQhLi0QjSjLiw6hgqimdaSA7ckE9Jl8aNOOyLVTgtkGy0mKACgB5kwA9gAoAKACgAoAKACgAoAKACgAoAKACgAoAKACgAo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VE"/>
          </a:p>
        </p:txBody>
      </p:sp>
      <p:pic>
        <p:nvPicPr>
          <p:cNvPr id="1031" name="Picture 7" descr="http://support.geckoboard.com/attachments/token/zlfug2uqexitfbe/?name=Excel+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1080120" cy="10801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67744" y="2815173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Garamond" pitchFamily="18" charset="0"/>
              </a:rPr>
              <a:t>Perfiles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por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país</a:t>
            </a:r>
            <a:r>
              <a:rPr lang="en-US" sz="2400" b="1" dirty="0" smtClean="0">
                <a:latin typeface="Garamond" pitchFamily="18" charset="0"/>
              </a:rPr>
              <a:t>: </a:t>
            </a:r>
            <a:r>
              <a:rPr lang="en-US" sz="2400" dirty="0" err="1" smtClean="0">
                <a:latin typeface="Garamond" pitchFamily="18" charset="0"/>
              </a:rPr>
              <a:t>informes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breves</a:t>
            </a:r>
            <a:r>
              <a:rPr lang="en-US" sz="2400" dirty="0" smtClean="0">
                <a:latin typeface="Garamond" pitchFamily="18" charset="0"/>
              </a:rPr>
              <a:t> con </a:t>
            </a:r>
            <a:r>
              <a:rPr lang="en-US" sz="2400" dirty="0" err="1" smtClean="0">
                <a:latin typeface="Garamond" pitchFamily="18" charset="0"/>
              </a:rPr>
              <a:t>resultados</a:t>
            </a:r>
            <a:r>
              <a:rPr lang="en-US" sz="2400" dirty="0" smtClean="0">
                <a:latin typeface="Garamond" pitchFamily="18" charset="0"/>
              </a:rPr>
              <a:t>, </a:t>
            </a:r>
            <a:r>
              <a:rPr lang="en-US" sz="2400" dirty="0" err="1" smtClean="0">
                <a:latin typeface="Garamond" pitchFamily="18" charset="0"/>
              </a:rPr>
              <a:t>gráficos</a:t>
            </a:r>
            <a:r>
              <a:rPr lang="en-US" sz="2400" dirty="0" smtClean="0">
                <a:latin typeface="Garamond" pitchFamily="18" charset="0"/>
              </a:rPr>
              <a:t> y </a:t>
            </a:r>
            <a:r>
              <a:rPr lang="en-US" sz="2400" dirty="0" err="1" smtClean="0">
                <a:latin typeface="Garamond" pitchFamily="18" charset="0"/>
              </a:rPr>
              <a:t>mapas</a:t>
            </a:r>
            <a:r>
              <a:rPr lang="en-US" sz="2400" dirty="0" smtClean="0">
                <a:latin typeface="Garamond" pitchFamily="18" charset="0"/>
              </a:rPr>
              <a:t> de </a:t>
            </a:r>
            <a:r>
              <a:rPr lang="en-US" sz="2400" dirty="0" err="1" smtClean="0">
                <a:latin typeface="Garamond" pitchFamily="18" charset="0"/>
              </a:rPr>
              <a:t>pobreza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para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cada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país</a:t>
            </a:r>
            <a:endParaRPr lang="es-VE" sz="2400" dirty="0">
              <a:latin typeface="Garamond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 l="24148" r="24164"/>
          <a:stretch>
            <a:fillRect/>
          </a:stretch>
        </p:blipFill>
        <p:spPr bwMode="auto">
          <a:xfrm rot="20178821">
            <a:off x="798475" y="2813688"/>
            <a:ext cx="749683" cy="108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l="24148" r="24164"/>
          <a:stretch>
            <a:fillRect/>
          </a:stretch>
        </p:blipFill>
        <p:spPr bwMode="auto">
          <a:xfrm>
            <a:off x="1316726" y="2849804"/>
            <a:ext cx="749683" cy="108775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843808" y="414908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Garamond" pitchFamily="18" charset="0"/>
              </a:rPr>
              <a:t>Mapas</a:t>
            </a:r>
            <a:r>
              <a:rPr lang="en-US" sz="2400" b="1" dirty="0" smtClean="0">
                <a:latin typeface="Garamond" pitchFamily="18" charset="0"/>
              </a:rPr>
              <a:t> de </a:t>
            </a:r>
            <a:r>
              <a:rPr lang="en-US" sz="2400" b="1" dirty="0" err="1" smtClean="0">
                <a:latin typeface="Garamond" pitchFamily="18" charset="0"/>
              </a:rPr>
              <a:t>pobreza</a:t>
            </a:r>
            <a:r>
              <a:rPr lang="en-US" sz="2400" b="1" dirty="0" smtClean="0">
                <a:latin typeface="Garamond" pitchFamily="18" charset="0"/>
              </a:rPr>
              <a:t>: </a:t>
            </a:r>
            <a:r>
              <a:rPr lang="en-US" sz="2400" dirty="0" smtClean="0">
                <a:latin typeface="Garamond" pitchFamily="18" charset="0"/>
              </a:rPr>
              <a:t>1) </a:t>
            </a:r>
            <a:r>
              <a:rPr lang="en-US" sz="2400" dirty="0" err="1" smtClean="0">
                <a:latin typeface="Garamond" pitchFamily="18" charset="0"/>
              </a:rPr>
              <a:t>Mapas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interactivos</a:t>
            </a:r>
            <a:r>
              <a:rPr lang="en-US" sz="2400" dirty="0" smtClean="0">
                <a:latin typeface="Garamond" pitchFamily="18" charset="0"/>
              </a:rPr>
              <a:t> online – </a:t>
            </a:r>
            <a:r>
              <a:rPr lang="en-US" sz="2400" dirty="0" err="1" smtClean="0">
                <a:latin typeface="Garamond" pitchFamily="18" charset="0"/>
              </a:rPr>
              <a:t>StatPlanet</a:t>
            </a:r>
            <a:r>
              <a:rPr lang="en-US" sz="2400" dirty="0" smtClean="0">
                <a:latin typeface="Garamond" pitchFamily="18" charset="0"/>
              </a:rPr>
              <a:t>; 2) </a:t>
            </a:r>
            <a:r>
              <a:rPr lang="en-US" sz="2400" dirty="0" err="1" smtClean="0">
                <a:latin typeface="Garamond" pitchFamily="18" charset="0"/>
              </a:rPr>
              <a:t>Versión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para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imprimir</a:t>
            </a:r>
            <a:r>
              <a:rPr lang="en-US" sz="2400" dirty="0" smtClean="0">
                <a:latin typeface="Garamond" pitchFamily="18" charset="0"/>
              </a:rPr>
              <a:t> – MapInfo/PDF</a:t>
            </a:r>
            <a:endParaRPr lang="es-VE" sz="2400" dirty="0">
              <a:latin typeface="Garamond" pitchFamily="18" charset="0"/>
            </a:endParaRPr>
          </a:p>
        </p:txBody>
      </p:sp>
      <p:pic>
        <p:nvPicPr>
          <p:cNvPr id="15" name="Picture 2" descr="E:\Sabina_PPT\WorldWide_Regions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121" r="3604" b="27234"/>
          <a:stretch/>
        </p:blipFill>
        <p:spPr bwMode="auto">
          <a:xfrm>
            <a:off x="1259632" y="4171601"/>
            <a:ext cx="1546649" cy="8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asestudi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5157192"/>
            <a:ext cx="1143000" cy="114300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47864" y="548761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Garamond" pitchFamily="18" charset="0"/>
              </a:rPr>
              <a:t>Casos</a:t>
            </a:r>
            <a:r>
              <a:rPr lang="en-US" sz="2400" b="1" dirty="0" smtClean="0">
                <a:latin typeface="Garamond" pitchFamily="18" charset="0"/>
              </a:rPr>
              <a:t> de </a:t>
            </a:r>
            <a:r>
              <a:rPr lang="en-US" sz="2400" b="1" dirty="0" err="1" smtClean="0">
                <a:latin typeface="Garamond" pitchFamily="18" charset="0"/>
              </a:rPr>
              <a:t>estudio</a:t>
            </a:r>
            <a:r>
              <a:rPr lang="en-US" sz="2400" b="1" dirty="0" smtClean="0">
                <a:latin typeface="Garamond" pitchFamily="18" charset="0"/>
              </a:rPr>
              <a:t>: </a:t>
            </a:r>
            <a:r>
              <a:rPr lang="en-US" sz="2400" dirty="0" err="1" smtClean="0">
                <a:latin typeface="Garamond" pitchFamily="18" charset="0"/>
              </a:rPr>
              <a:t>profundas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entrevistas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cualitativas</a:t>
            </a:r>
            <a:endParaRPr lang="es-VE" sz="2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1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5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Diapositivas</a:t>
            </a:r>
            <a:r>
              <a:rPr lang="en-GB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5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Adicionales</a:t>
            </a:r>
            <a:endParaRPr lang="es-AR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17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CAMBIOS EN EL TIEMPO</a:t>
            </a:r>
            <a:b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3600" dirty="0" err="1" smtClean="0">
                <a:solidFill>
                  <a:schemeClr val="bg1"/>
                </a:solidFill>
                <a:latin typeface="Garamond" pitchFamily="18" charset="0"/>
              </a:rPr>
              <a:t>Alkire</a:t>
            </a:r>
            <a:r>
              <a:rPr lang="en-US" sz="3600" dirty="0" smtClean="0">
                <a:solidFill>
                  <a:schemeClr val="bg1"/>
                </a:solidFill>
                <a:latin typeface="Garamond" pitchFamily="18" charset="0"/>
              </a:rPr>
              <a:t> y Roche (2013)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69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395536" y="260649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Comparando</a:t>
            </a:r>
            <a:r>
              <a:rPr lang="en-GB" b="1" dirty="0" smtClean="0">
                <a:solidFill>
                  <a:srgbClr val="800000"/>
                </a:solidFill>
              </a:rPr>
              <a:t> IPM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005691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smtClean="0">
                <a:latin typeface="Garamond" pitchFamily="18" charset="0"/>
              </a:rPr>
              <a:t>22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que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tienen</a:t>
            </a:r>
            <a:r>
              <a:rPr lang="en-GB" sz="2400" dirty="0" smtClean="0">
                <a:latin typeface="Garamond" pitchFamily="18" charset="0"/>
              </a:rPr>
              <a:t> dos o </a:t>
            </a:r>
            <a:r>
              <a:rPr lang="en-GB" sz="2400" dirty="0" err="1" smtClean="0">
                <a:latin typeface="Garamond" pitchFamily="18" charset="0"/>
              </a:rPr>
              <a:t>más</a:t>
            </a:r>
            <a:r>
              <a:rPr lang="en-GB" sz="2400" dirty="0" smtClean="0">
                <a:latin typeface="Garamond" pitchFamily="18" charset="0"/>
              </a:rPr>
              <a:t> DHS </a:t>
            </a:r>
            <a:r>
              <a:rPr lang="en-GB" sz="2400" dirty="0" err="1" smtClean="0">
                <a:latin typeface="Garamond" pitchFamily="18" charset="0"/>
              </a:rPr>
              <a:t>comparables</a:t>
            </a:r>
            <a:r>
              <a:rPr lang="en-GB" sz="2400" dirty="0" smtClean="0">
                <a:latin typeface="Garamond" pitchFamily="18" charset="0"/>
              </a:rPr>
              <a:t>.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smtClean="0">
                <a:latin typeface="Garamond" pitchFamily="18" charset="0"/>
              </a:rPr>
              <a:t>Las </a:t>
            </a:r>
            <a:r>
              <a:rPr lang="en-GB" sz="2400" dirty="0" err="1" smtClean="0">
                <a:latin typeface="Garamond" pitchFamily="18" charset="0"/>
              </a:rPr>
              <a:t>definiciones</a:t>
            </a:r>
            <a:r>
              <a:rPr lang="en-GB" sz="2400" dirty="0" smtClean="0">
                <a:latin typeface="Garamond" pitchFamily="18" charset="0"/>
              </a:rPr>
              <a:t> de los </a:t>
            </a:r>
            <a:r>
              <a:rPr lang="en-GB" sz="2400" dirty="0" err="1" smtClean="0">
                <a:latin typeface="Garamond" pitchFamily="18" charset="0"/>
              </a:rPr>
              <a:t>indicadores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varían</a:t>
            </a:r>
            <a:r>
              <a:rPr lang="en-GB" sz="2400" dirty="0" smtClean="0">
                <a:latin typeface="Garamond" pitchFamily="18" charset="0"/>
              </a:rPr>
              <a:t> en </a:t>
            </a:r>
            <a:r>
              <a:rPr lang="en-GB" sz="2400" dirty="0" err="1" smtClean="0">
                <a:latin typeface="Garamond" pitchFamily="18" charset="0"/>
              </a:rPr>
              <a:t>algunos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casos</a:t>
            </a:r>
            <a:r>
              <a:rPr lang="en-GB" sz="2400" dirty="0" smtClean="0">
                <a:latin typeface="Garamond" pitchFamily="18" charset="0"/>
              </a:rPr>
              <a:t>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i="1" dirty="0" err="1" smtClean="0">
                <a:latin typeface="Garamond" pitchFamily="18" charset="0"/>
              </a:rPr>
              <a:t>Ajustamos</a:t>
            </a:r>
            <a:r>
              <a:rPr lang="en-GB" sz="2400" dirty="0" smtClean="0">
                <a:latin typeface="Garamond" pitchFamily="18" charset="0"/>
              </a:rPr>
              <a:t> los IPM </a:t>
            </a:r>
            <a:r>
              <a:rPr lang="en-GB" sz="2400" dirty="0" err="1" smtClean="0">
                <a:latin typeface="Garamond" pitchFamily="18" charset="0"/>
              </a:rPr>
              <a:t>publicados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para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generar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comparaciones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rigurosas</a:t>
            </a:r>
            <a:r>
              <a:rPr lang="en-GB" sz="2400" dirty="0" smtClean="0">
                <a:latin typeface="Garamond" pitchFamily="18" charset="0"/>
              </a:rPr>
              <a:t>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err="1" smtClean="0">
                <a:latin typeface="Garamond" pitchFamily="18" charset="0"/>
              </a:rPr>
              <a:t>Por</a:t>
            </a:r>
            <a:r>
              <a:rPr lang="en-GB" sz="2400" dirty="0" smtClean="0">
                <a:latin typeface="Garamond" pitchFamily="18" charset="0"/>
              </a:rPr>
              <a:t> lo </a:t>
            </a:r>
            <a:r>
              <a:rPr lang="en-GB" sz="2400" dirty="0" err="1" smtClean="0">
                <a:latin typeface="Garamond" pitchFamily="18" charset="0"/>
              </a:rPr>
              <a:t>tanto</a:t>
            </a:r>
            <a:r>
              <a:rPr lang="en-GB" sz="2400" dirty="0" smtClean="0">
                <a:latin typeface="Garamond" pitchFamily="18" charset="0"/>
              </a:rPr>
              <a:t>, </a:t>
            </a:r>
            <a:r>
              <a:rPr lang="en-GB" sz="2400" dirty="0" err="1" smtClean="0">
                <a:latin typeface="Garamond" pitchFamily="18" charset="0"/>
              </a:rPr>
              <a:t>estos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índices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difieren</a:t>
            </a:r>
            <a:r>
              <a:rPr lang="en-GB" sz="2400" dirty="0" smtClean="0">
                <a:latin typeface="Garamond" pitchFamily="18" charset="0"/>
              </a:rPr>
              <a:t> en </a:t>
            </a:r>
            <a:r>
              <a:rPr lang="en-GB" sz="2400" dirty="0" err="1" smtClean="0">
                <a:latin typeface="Garamond" pitchFamily="18" charset="0"/>
              </a:rPr>
              <a:t>algunos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casos</a:t>
            </a:r>
            <a:r>
              <a:rPr lang="en-GB" sz="2400" dirty="0" smtClean="0">
                <a:latin typeface="Garamond" pitchFamily="18" charset="0"/>
              </a:rPr>
              <a:t> de los </a:t>
            </a:r>
            <a:r>
              <a:rPr lang="en-GB" sz="2400" dirty="0" err="1" smtClean="0">
                <a:latin typeface="Garamond" pitchFamily="18" charset="0"/>
              </a:rPr>
              <a:t>resultados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publicados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para</a:t>
            </a:r>
            <a:r>
              <a:rPr lang="en-GB" sz="2400" dirty="0" smtClean="0">
                <a:latin typeface="Garamond" pitchFamily="18" charset="0"/>
              </a:rPr>
              <a:t> el IPM.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err="1" smtClean="0">
                <a:latin typeface="Garamond" pitchFamily="18" charset="0"/>
              </a:rPr>
              <a:t>Datos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más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recientes</a:t>
            </a:r>
            <a:r>
              <a:rPr lang="en-GB" sz="2400" dirty="0" smtClean="0">
                <a:latin typeface="Garamond" pitchFamily="18" charset="0"/>
              </a:rPr>
              <a:t>:  2007 – 2011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smtClean="0">
                <a:latin typeface="Garamond" pitchFamily="18" charset="0"/>
              </a:rPr>
              <a:t>18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 se </a:t>
            </a:r>
            <a:r>
              <a:rPr lang="en-GB" sz="2400" dirty="0" err="1" smtClean="0">
                <a:latin typeface="Garamond" pitchFamily="18" charset="0"/>
              </a:rPr>
              <a:t>remontan</a:t>
            </a:r>
            <a:r>
              <a:rPr lang="en-GB" sz="2400" dirty="0" smtClean="0">
                <a:latin typeface="Garamond" pitchFamily="18" charset="0"/>
              </a:rPr>
              <a:t> 5 a 7 </a:t>
            </a:r>
            <a:r>
              <a:rPr lang="en-GB" sz="2400" dirty="0" err="1" smtClean="0">
                <a:latin typeface="Garamond" pitchFamily="18" charset="0"/>
              </a:rPr>
              <a:t>años</a:t>
            </a:r>
            <a:r>
              <a:rPr lang="en-GB" sz="2400" dirty="0" smtClean="0">
                <a:latin typeface="Garamond" pitchFamily="18" charset="0"/>
              </a:rPr>
              <a:t> en </a:t>
            </a:r>
            <a:r>
              <a:rPr lang="en-GB" sz="2400" dirty="0" smtClean="0">
                <a:latin typeface="Garamond" pitchFamily="18" charset="0"/>
              </a:rPr>
              <a:t>el </a:t>
            </a:r>
            <a:r>
              <a:rPr lang="en-GB" sz="2400" dirty="0" err="1" smtClean="0">
                <a:latin typeface="Garamond" pitchFamily="18" charset="0"/>
              </a:rPr>
              <a:t>tiempo</a:t>
            </a:r>
            <a:r>
              <a:rPr lang="en-GB" sz="2400" dirty="0" smtClean="0">
                <a:latin typeface="Garamond" pitchFamily="18" charset="0"/>
              </a:rPr>
              <a:t>, los </a:t>
            </a:r>
            <a:r>
              <a:rPr lang="en-GB" sz="2400" dirty="0" err="1" smtClean="0">
                <a:latin typeface="Garamond" pitchFamily="18" charset="0"/>
              </a:rPr>
              <a:t>restantes</a:t>
            </a:r>
            <a:r>
              <a:rPr lang="en-GB" sz="2400" dirty="0" smtClean="0">
                <a:latin typeface="Garamond" pitchFamily="18" charset="0"/>
              </a:rPr>
              <a:t> 4 </a:t>
            </a:r>
            <a:r>
              <a:rPr lang="en-GB" sz="2400" dirty="0" err="1" smtClean="0">
                <a:latin typeface="Garamond" pitchFamily="18" charset="0"/>
              </a:rPr>
              <a:t>permiten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comparaciones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que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cubren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cambios</a:t>
            </a:r>
            <a:r>
              <a:rPr lang="en-GB" sz="2400" dirty="0" smtClean="0">
                <a:latin typeface="Garamond" pitchFamily="18" charset="0"/>
              </a:rPr>
              <a:t> en 2 a 4 </a:t>
            </a:r>
            <a:r>
              <a:rPr lang="en-GB" sz="2400" dirty="0" err="1" smtClean="0">
                <a:latin typeface="Garamond" pitchFamily="18" charset="0"/>
              </a:rPr>
              <a:t>años</a:t>
            </a:r>
            <a:r>
              <a:rPr lang="en-GB" sz="2400" dirty="0" smtClean="0">
                <a:latin typeface="Garamond" pitchFamily="18" charset="0"/>
              </a:rPr>
              <a:t>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err="1" smtClean="0">
                <a:latin typeface="Garamond" pitchFamily="18" charset="0"/>
              </a:rPr>
              <a:t>Datos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más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antiguos</a:t>
            </a:r>
            <a:r>
              <a:rPr lang="en-GB" sz="2400" dirty="0" smtClean="0">
                <a:latin typeface="Garamond" pitchFamily="18" charset="0"/>
              </a:rPr>
              <a:t>: 1998/9 - 2008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err="1" smtClean="0">
                <a:latin typeface="Garamond" pitchFamily="18" charset="0"/>
              </a:rPr>
              <a:t>Etiopía</a:t>
            </a:r>
            <a:r>
              <a:rPr lang="en-GB" sz="2400" dirty="0" smtClean="0">
                <a:latin typeface="Garamond" pitchFamily="18" charset="0"/>
              </a:rPr>
              <a:t>: </a:t>
            </a:r>
            <a:r>
              <a:rPr lang="en-GB" sz="2400" dirty="0" err="1" smtClean="0">
                <a:latin typeface="Garamond" pitchFamily="18" charset="0"/>
              </a:rPr>
              <a:t>tiene</a:t>
            </a:r>
            <a:r>
              <a:rPr lang="en-GB" sz="2400" dirty="0" smtClean="0">
                <a:latin typeface="Garamond" pitchFamily="18" charset="0"/>
              </a:rPr>
              <a:t> dos </a:t>
            </a:r>
            <a:r>
              <a:rPr lang="en-GB" sz="2400" dirty="0" err="1" smtClean="0">
                <a:latin typeface="Garamond" pitchFamily="18" charset="0"/>
              </a:rPr>
              <a:t>comparaciones</a:t>
            </a:r>
            <a:r>
              <a:rPr lang="en-GB" sz="2400" dirty="0" smtClean="0">
                <a:latin typeface="Garamond" pitchFamily="18" charset="0"/>
              </a:rPr>
              <a:t> 2000-2005 </a:t>
            </a:r>
            <a:r>
              <a:rPr lang="en-GB" sz="2400" dirty="0">
                <a:latin typeface="Garamond" pitchFamily="18" charset="0"/>
              </a:rPr>
              <a:t>y</a:t>
            </a:r>
            <a:r>
              <a:rPr lang="en-GB" sz="2400" dirty="0" smtClean="0">
                <a:latin typeface="Garamond" pitchFamily="18" charset="0"/>
              </a:rPr>
              <a:t> 2005-2010.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smtClean="0">
                <a:latin typeface="Garamond" pitchFamily="18" charset="0"/>
              </a:rPr>
              <a:t>Se </a:t>
            </a:r>
            <a:r>
              <a:rPr lang="en-GB" sz="2400" dirty="0" err="1" smtClean="0">
                <a:latin typeface="Garamond" pitchFamily="18" charset="0"/>
              </a:rPr>
              <a:t>obtuvo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informacional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adicional</a:t>
            </a:r>
            <a:r>
              <a:rPr lang="en-GB" sz="2400" dirty="0" smtClean="0">
                <a:latin typeface="Garamond" pitchFamily="18" charset="0"/>
              </a:rPr>
              <a:t> de WDI </a:t>
            </a:r>
            <a:r>
              <a:rPr lang="en-GB" sz="2400" dirty="0" err="1" smtClean="0">
                <a:latin typeface="Garamond" pitchFamily="18" charset="0"/>
              </a:rPr>
              <a:t>para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las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comparaciones</a:t>
            </a:r>
            <a:r>
              <a:rPr lang="en-GB" sz="2400" dirty="0">
                <a:latin typeface="Garamond" pitchFamily="18" charset="0"/>
              </a:rPr>
              <a:t>.</a:t>
            </a:r>
            <a:endParaRPr lang="en-GB" sz="2400" dirty="0" smtClean="0">
              <a:latin typeface="Garamond" pitchFamily="18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smtClean="0">
                <a:latin typeface="Garamond" pitchFamily="18" charset="0"/>
              </a:rPr>
              <a:t>Los </a:t>
            </a:r>
            <a:r>
              <a:rPr lang="en-GB" sz="2400" dirty="0" err="1" smtClean="0">
                <a:latin typeface="Garamond" pitchFamily="18" charset="0"/>
              </a:rPr>
              <a:t>datos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poblacionales</a:t>
            </a:r>
            <a:r>
              <a:rPr lang="en-GB" sz="2400" dirty="0" smtClean="0">
                <a:latin typeface="Garamond" pitchFamily="18" charset="0"/>
              </a:rPr>
              <a:t> se </a:t>
            </a:r>
            <a:r>
              <a:rPr lang="en-GB" sz="2400" dirty="0" err="1" smtClean="0">
                <a:latin typeface="Garamond" pitchFamily="18" charset="0"/>
              </a:rPr>
              <a:t>refieren</a:t>
            </a:r>
            <a:r>
              <a:rPr lang="en-GB" sz="2400" dirty="0" smtClean="0">
                <a:latin typeface="Garamond" pitchFamily="18" charset="0"/>
              </a:rPr>
              <a:t> a 2010. </a:t>
            </a:r>
          </a:p>
          <a:p>
            <a:pPr algn="l"/>
            <a:endParaRPr lang="en-GB" sz="2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74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¿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Qué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es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el IPM?</a:t>
            </a:r>
            <a:endParaRPr lang="en-US" sz="5400" b="1" dirty="0" smtClean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12568"/>
          </a:xfrm>
        </p:spPr>
        <p:txBody>
          <a:bodyPr/>
          <a:lstStyle/>
          <a:p>
            <a:r>
              <a:rPr lang="en-GB" sz="2800" dirty="0" err="1" smtClean="0">
                <a:latin typeface="Garamond"/>
                <a:cs typeface="Garamond"/>
              </a:rPr>
              <a:t>Constituye</a:t>
            </a:r>
            <a:r>
              <a:rPr lang="en-GB" sz="2800" dirty="0" smtClean="0">
                <a:latin typeface="Garamond"/>
                <a:cs typeface="Garamond"/>
              </a:rPr>
              <a:t> </a:t>
            </a:r>
            <a:r>
              <a:rPr lang="en-GB" sz="2800" dirty="0">
                <a:latin typeface="Garamond"/>
                <a:cs typeface="Garamond"/>
              </a:rPr>
              <a:t>la </a:t>
            </a:r>
            <a:r>
              <a:rPr lang="en-GB" sz="2800" dirty="0" err="1">
                <a:latin typeface="Garamond"/>
                <a:cs typeface="Garamond"/>
              </a:rPr>
              <a:t>primera</a:t>
            </a:r>
            <a:r>
              <a:rPr lang="en-GB" sz="2800" dirty="0">
                <a:latin typeface="Garamond"/>
                <a:cs typeface="Garamond"/>
              </a:rPr>
              <a:t> </a:t>
            </a:r>
            <a:r>
              <a:rPr lang="en-GB" sz="2800" dirty="0" err="1" smtClean="0">
                <a:latin typeface="Garamond"/>
                <a:cs typeface="Garamond"/>
              </a:rPr>
              <a:t>implementacion</a:t>
            </a:r>
            <a:r>
              <a:rPr lang="en-GB" sz="2800" dirty="0" smtClean="0">
                <a:latin typeface="Garamond"/>
                <a:cs typeface="Garamond"/>
              </a:rPr>
              <a:t> </a:t>
            </a:r>
            <a:r>
              <a:rPr lang="en-GB" sz="2800" dirty="0">
                <a:latin typeface="Garamond"/>
                <a:cs typeface="Garamond"/>
              </a:rPr>
              <a:t>del </a:t>
            </a:r>
            <a:r>
              <a:rPr lang="en-GB" sz="2800" dirty="0" err="1">
                <a:latin typeface="Garamond"/>
                <a:cs typeface="Garamond"/>
              </a:rPr>
              <a:t>metodo</a:t>
            </a:r>
            <a:r>
              <a:rPr lang="en-GB" sz="2800" dirty="0">
                <a:latin typeface="Garamond"/>
                <a:cs typeface="Garamond"/>
              </a:rPr>
              <a:t> </a:t>
            </a:r>
            <a:r>
              <a:rPr lang="en-GB" sz="2800" dirty="0" err="1">
                <a:latin typeface="Garamond"/>
                <a:cs typeface="Garamond"/>
              </a:rPr>
              <a:t>directo</a:t>
            </a:r>
            <a:r>
              <a:rPr lang="en-GB" sz="2800" dirty="0">
                <a:latin typeface="Garamond"/>
                <a:cs typeface="Garamond"/>
              </a:rPr>
              <a:t> </a:t>
            </a:r>
            <a:r>
              <a:rPr lang="en-GB" sz="2800" dirty="0" err="1">
                <a:latin typeface="Garamond"/>
                <a:cs typeface="Garamond"/>
              </a:rPr>
              <a:t>para</a:t>
            </a:r>
            <a:r>
              <a:rPr lang="en-GB" sz="2800" dirty="0">
                <a:latin typeface="Garamond"/>
                <a:cs typeface="Garamond"/>
              </a:rPr>
              <a:t> la </a:t>
            </a:r>
            <a:r>
              <a:rPr lang="en-GB" sz="2800" dirty="0" err="1">
                <a:latin typeface="Garamond"/>
                <a:cs typeface="Garamond"/>
              </a:rPr>
              <a:t>medicion</a:t>
            </a:r>
            <a:r>
              <a:rPr lang="en-GB" sz="2800" dirty="0">
                <a:latin typeface="Garamond"/>
                <a:cs typeface="Garamond"/>
              </a:rPr>
              <a:t> de </a:t>
            </a:r>
            <a:r>
              <a:rPr lang="en-GB" sz="2800" dirty="0" err="1">
                <a:latin typeface="Garamond"/>
                <a:cs typeface="Garamond"/>
              </a:rPr>
              <a:t>pobreza</a:t>
            </a:r>
            <a:r>
              <a:rPr lang="en-GB" sz="2800" dirty="0">
                <a:latin typeface="Garamond"/>
                <a:cs typeface="Garamond"/>
              </a:rPr>
              <a:t> en </a:t>
            </a:r>
            <a:r>
              <a:rPr lang="en-GB" sz="2800" dirty="0" err="1">
                <a:latin typeface="Garamond"/>
                <a:cs typeface="Garamond"/>
              </a:rPr>
              <a:t>una</a:t>
            </a:r>
            <a:r>
              <a:rPr lang="en-GB" sz="2800" dirty="0">
                <a:latin typeface="Garamond"/>
                <a:cs typeface="Garamond"/>
              </a:rPr>
              <a:t> forma </a:t>
            </a:r>
            <a:r>
              <a:rPr lang="en-GB" sz="2800" u="sng" dirty="0" err="1">
                <a:latin typeface="Garamond"/>
                <a:cs typeface="Garamond"/>
              </a:rPr>
              <a:t>internacionalmente</a:t>
            </a:r>
            <a:r>
              <a:rPr lang="en-GB" sz="2800" u="sng" dirty="0">
                <a:latin typeface="Garamond"/>
                <a:cs typeface="Garamond"/>
              </a:rPr>
              <a:t> comparable</a:t>
            </a:r>
            <a:r>
              <a:rPr lang="en-GB" sz="2800" dirty="0">
                <a:latin typeface="Garamond"/>
                <a:cs typeface="Garamond"/>
              </a:rPr>
              <a:t>, </a:t>
            </a:r>
            <a:r>
              <a:rPr lang="en-GB" sz="2800" dirty="0" err="1">
                <a:latin typeface="Garamond"/>
                <a:cs typeface="Garamond"/>
              </a:rPr>
              <a:t>cubriendo</a:t>
            </a:r>
            <a:r>
              <a:rPr lang="en-GB" sz="2800" dirty="0">
                <a:latin typeface="Garamond"/>
                <a:cs typeface="Garamond"/>
              </a:rPr>
              <a:t> un </a:t>
            </a:r>
            <a:r>
              <a:rPr lang="en-GB" sz="2800" dirty="0" err="1">
                <a:latin typeface="Garamond"/>
                <a:cs typeface="Garamond"/>
              </a:rPr>
              <a:t>numero</a:t>
            </a:r>
            <a:r>
              <a:rPr lang="en-GB" sz="2800" dirty="0">
                <a:latin typeface="Garamond"/>
                <a:cs typeface="Garamond"/>
              </a:rPr>
              <a:t> tan </a:t>
            </a:r>
            <a:r>
              <a:rPr lang="en-GB" sz="2800" dirty="0" err="1">
                <a:latin typeface="Garamond"/>
                <a:cs typeface="Garamond"/>
              </a:rPr>
              <a:t>grande</a:t>
            </a:r>
            <a:r>
              <a:rPr lang="en-GB" sz="2800" dirty="0">
                <a:latin typeface="Garamond"/>
                <a:cs typeface="Garamond"/>
              </a:rPr>
              <a:t> de </a:t>
            </a:r>
            <a:r>
              <a:rPr lang="en-GB" sz="2800" dirty="0" err="1" smtClean="0">
                <a:latin typeface="Garamond"/>
                <a:cs typeface="Garamond"/>
              </a:rPr>
              <a:t>paises</a:t>
            </a:r>
            <a:r>
              <a:rPr lang="en-GB" sz="2800" dirty="0" smtClean="0">
                <a:latin typeface="Garamond"/>
                <a:cs typeface="Garamond"/>
              </a:rPr>
              <a:t> (</a:t>
            </a:r>
            <a:r>
              <a:rPr lang="es-ES" sz="2800" dirty="0" smtClean="0">
                <a:latin typeface="Garamond" pitchFamily="18" charset="0"/>
              </a:rPr>
              <a:t>104 </a:t>
            </a:r>
            <a:r>
              <a:rPr lang="es-ES" sz="2800" dirty="0">
                <a:latin typeface="Garamond" pitchFamily="18" charset="0"/>
              </a:rPr>
              <a:t>países en </a:t>
            </a:r>
            <a:r>
              <a:rPr lang="es-ES" sz="2800" dirty="0" smtClean="0">
                <a:latin typeface="Garamond" pitchFamily="18" charset="0"/>
              </a:rPr>
              <a:t>desarrollo)</a:t>
            </a:r>
            <a:r>
              <a:rPr lang="en-GB" sz="2800" dirty="0" smtClean="0">
                <a:latin typeface="Garamond"/>
                <a:cs typeface="Garamond"/>
              </a:rPr>
              <a:t>.</a:t>
            </a:r>
            <a:endParaRPr lang="es-ES_tradnl" sz="2800" dirty="0">
              <a:latin typeface="Garamond"/>
              <a:cs typeface="Garamond"/>
            </a:endParaRPr>
          </a:p>
          <a:p>
            <a:r>
              <a:rPr lang="es-ES" sz="2800" dirty="0" smtClean="0">
                <a:latin typeface="Garamond" pitchFamily="18" charset="0"/>
              </a:rPr>
              <a:t>Fue lanzado en 2010 en el </a:t>
            </a:r>
            <a:r>
              <a:rPr lang="es-ES" sz="2800" i="1" dirty="0" smtClean="0">
                <a:latin typeface="Garamond" pitchFamily="18" charset="0"/>
              </a:rPr>
              <a:t>Human </a:t>
            </a:r>
            <a:r>
              <a:rPr lang="es-ES" sz="2800" i="1" dirty="0" err="1" smtClean="0">
                <a:latin typeface="Garamond" pitchFamily="18" charset="0"/>
              </a:rPr>
              <a:t>Development</a:t>
            </a:r>
            <a:r>
              <a:rPr lang="es-ES" sz="2800" i="1" dirty="0" smtClean="0">
                <a:latin typeface="Garamond" pitchFamily="18" charset="0"/>
              </a:rPr>
              <a:t> </a:t>
            </a:r>
            <a:r>
              <a:rPr lang="es-ES" sz="2800" i="1" dirty="0" err="1" smtClean="0">
                <a:latin typeface="Garamond" pitchFamily="18" charset="0"/>
              </a:rPr>
              <a:t>Report</a:t>
            </a:r>
            <a:r>
              <a:rPr lang="es-ES" sz="2800" i="1" dirty="0" smtClean="0">
                <a:latin typeface="Garamond" pitchFamily="18" charset="0"/>
              </a:rPr>
              <a:t> </a:t>
            </a:r>
            <a:r>
              <a:rPr lang="es-ES" sz="2800" dirty="0" smtClean="0">
                <a:latin typeface="Garamond" pitchFamily="18" charset="0"/>
              </a:rPr>
              <a:t>de Naciones Unidas, y actualizado en 2011 y 2013</a:t>
            </a:r>
          </a:p>
          <a:p>
            <a:r>
              <a:rPr lang="es-ES" sz="2800" dirty="0" smtClean="0">
                <a:latin typeface="Garamond" pitchFamily="18" charset="0"/>
              </a:rPr>
              <a:t>La metodología del IPM está siendo adaptada para diversas medidas nacionales – usando indicadores más apropiados para cada contexto. </a:t>
            </a:r>
          </a:p>
          <a:p>
            <a:r>
              <a:rPr lang="es-ES" sz="2800" dirty="0" smtClean="0">
                <a:latin typeface="Garamond" pitchFamily="18" charset="0"/>
              </a:rPr>
              <a:t>El IPM construye sobre distintas medidas preexistentes, incluyendo el IPH. </a:t>
            </a:r>
          </a:p>
          <a:p>
            <a:endParaRPr lang="es-ES" b="1" dirty="0" smtClean="0">
              <a:latin typeface="Garamond" pitchFamily="18" charset="0"/>
            </a:endParaRPr>
          </a:p>
          <a:p>
            <a:endParaRPr lang="es-ES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8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5 Rectángulo"/>
          <p:cNvSpPr>
            <a:spLocks noChangeArrowheads="1"/>
          </p:cNvSpPr>
          <p:nvPr/>
        </p:nvSpPr>
        <p:spPr bwMode="auto">
          <a:xfrm>
            <a:off x="179388" y="107921"/>
            <a:ext cx="871378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Análisis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en el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tiempo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en 22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países</a:t>
            </a:r>
            <a:endParaRPr lang="es-AR" sz="3200" dirty="0" smtClean="0">
              <a:solidFill>
                <a:prstClr val="black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98" y="764704"/>
            <a:ext cx="930629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948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8811001" cy="576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79388" y="107921"/>
            <a:ext cx="871378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</a:rPr>
              <a:t>Cambios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</a:rPr>
              <a:t> en Bolivia,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</a:rPr>
              <a:t>Etiopía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</a:rPr>
              <a:t>, Nepal y Uganda</a:t>
            </a:r>
            <a:endParaRPr lang="es-AR" sz="3200" dirty="0" smtClean="0">
              <a:solidFill>
                <a:prstClr val="black"/>
              </a:solidFill>
              <a:latin typeface="Garamond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092280" y="1772816"/>
            <a:ext cx="36004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372200" y="155679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400" dirty="0" err="1" smtClean="0">
                <a:latin typeface="+mj-lt"/>
              </a:rPr>
              <a:t>Ethiopia</a:t>
            </a:r>
            <a:endParaRPr lang="es-V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170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79388" y="107921"/>
            <a:ext cx="871378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Cambios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en Bolivia,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Etiopía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, Nepal y Uganda</a:t>
            </a:r>
            <a:endParaRPr lang="es-AR" sz="3200" dirty="0" smtClean="0">
              <a:solidFill>
                <a:prstClr val="black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880297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011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5"/>
            <a:ext cx="9406659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395536" y="-27383"/>
            <a:ext cx="8496944" cy="72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r>
              <a:rPr lang="en-GB" b="1" dirty="0" smtClean="0">
                <a:solidFill>
                  <a:srgbClr val="800000"/>
                </a:solidFill>
              </a:rPr>
              <a:t> en el IPM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3356992"/>
            <a:ext cx="34198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tabLst>
                <a:tab pos="625475" algn="l"/>
              </a:tabLst>
            </a:pPr>
            <a:r>
              <a:rPr lang="en-US" sz="1200" b="1" dirty="0" smtClean="0">
                <a:latin typeface="Garamond" pitchFamily="18" charset="0"/>
              </a:rPr>
              <a:t>Note:   </a:t>
            </a:r>
            <a:r>
              <a:rPr lang="en-US" sz="1200" dirty="0" smtClean="0">
                <a:latin typeface="Garamond" pitchFamily="18" charset="0"/>
              </a:rPr>
              <a:t>	*** statistically significant at α=0.01 </a:t>
            </a:r>
          </a:p>
          <a:p>
            <a:pPr algn="l">
              <a:tabLst>
                <a:tab pos="625475" algn="l"/>
              </a:tabLst>
            </a:pPr>
            <a:r>
              <a:rPr lang="en-US" sz="1200" dirty="0" smtClean="0">
                <a:latin typeface="Garamond" pitchFamily="18" charset="0"/>
              </a:rPr>
              <a:t>	** statistically significant at  α=0.05,</a:t>
            </a:r>
          </a:p>
          <a:p>
            <a:pPr algn="l">
              <a:tabLst>
                <a:tab pos="625475" algn="l"/>
              </a:tabLst>
            </a:pPr>
            <a:r>
              <a:rPr lang="en-US" sz="1200" dirty="0" smtClean="0">
                <a:latin typeface="Garamond" pitchFamily="18" charset="0"/>
              </a:rPr>
              <a:t>	* statistically significant at α=0.10 </a:t>
            </a:r>
            <a:endParaRPr lang="es-VE" sz="1200" dirty="0">
              <a:latin typeface="Garamond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004048" y="1340768"/>
            <a:ext cx="3563888" cy="720080"/>
          </a:xfrm>
          <a:prstGeom prst="wedgeRoundRectCallout">
            <a:avLst>
              <a:gd name="adj1" fmla="val -40941"/>
              <a:gd name="adj2" fmla="val 154853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i="1" dirty="0" smtClean="0">
                <a:latin typeface="Calibri"/>
                <a:cs typeface="Arial" charset="0"/>
              </a:rPr>
              <a:t>18 countries have  statistically significant  MPI reduction at </a:t>
            </a:r>
            <a:r>
              <a:rPr lang="en-US" sz="1800" dirty="0" smtClean="0">
                <a:latin typeface="Garamond" pitchFamily="18" charset="0"/>
              </a:rPr>
              <a:t>α=0.05</a:t>
            </a:r>
            <a:endParaRPr lang="es-AR" sz="18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4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395536" y="-27383"/>
            <a:ext cx="8496944" cy="72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r>
              <a:rPr lang="en-GB" b="1" dirty="0" smtClean="0">
                <a:solidFill>
                  <a:srgbClr val="800000"/>
                </a:solidFill>
              </a:rPr>
              <a:t> en el IPM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764704"/>
            <a:ext cx="9333563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 bwMode="auto">
          <a:xfrm>
            <a:off x="6876256" y="2708920"/>
            <a:ext cx="2075343" cy="1008112"/>
          </a:xfrm>
          <a:prstGeom prst="wedgeRoundRectCallout">
            <a:avLst>
              <a:gd name="adj1" fmla="val 1153"/>
              <a:gd name="adj2" fmla="val 152939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i="1" dirty="0" err="1" smtClean="0">
                <a:latin typeface="Calibri"/>
                <a:cs typeface="Arial" charset="0"/>
              </a:rPr>
              <a:t>Reduccio</a:t>
            </a:r>
            <a:r>
              <a:rPr lang="en-GB" sz="1800" i="1" dirty="0" err="1" smtClean="0">
                <a:latin typeface="Calibri"/>
                <a:cs typeface="Arial" charset="0"/>
              </a:rPr>
              <a:t>ó</a:t>
            </a:r>
            <a:r>
              <a:rPr lang="en-GB" sz="1800" i="1" dirty="0" err="1" smtClean="0">
                <a:latin typeface="Calibri"/>
                <a:cs typeface="Arial" charset="0"/>
              </a:rPr>
              <a:t>n</a:t>
            </a:r>
            <a:r>
              <a:rPr lang="en-GB" sz="1800" i="1" dirty="0" smtClean="0">
                <a:latin typeface="Calibri"/>
                <a:cs typeface="Arial" charset="0"/>
              </a:rPr>
              <a:t> </a:t>
            </a:r>
            <a:r>
              <a:rPr lang="en-GB" sz="1800" i="1" dirty="0" err="1" smtClean="0">
                <a:latin typeface="Calibri"/>
                <a:cs typeface="Arial" charset="0"/>
              </a:rPr>
              <a:t>Absoluta</a:t>
            </a:r>
            <a:r>
              <a:rPr lang="en-GB" sz="1800" i="1" dirty="0" smtClean="0">
                <a:latin typeface="Calibri"/>
                <a:cs typeface="Arial" charset="0"/>
              </a:rPr>
              <a:t> mas </a:t>
            </a:r>
            <a:r>
              <a:rPr lang="en-GB" sz="1800" i="1" dirty="0" err="1" smtClean="0">
                <a:latin typeface="Calibri"/>
                <a:cs typeface="Arial" charset="0"/>
              </a:rPr>
              <a:t>grande</a:t>
            </a:r>
            <a:endParaRPr lang="es-AR" sz="1800" i="1" dirty="0">
              <a:cs typeface="Arial" charset="0"/>
            </a:endParaRPr>
          </a:p>
        </p:txBody>
      </p:sp>
      <p:sp>
        <p:nvSpPr>
          <p:cNvPr id="9" name="Left Brace 8"/>
          <p:cNvSpPr/>
          <p:nvPr/>
        </p:nvSpPr>
        <p:spPr bwMode="auto">
          <a:xfrm flipH="1">
            <a:off x="6732240" y="4976337"/>
            <a:ext cx="288032" cy="576064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VE" smtClean="0"/>
          </a:p>
        </p:txBody>
      </p:sp>
      <p:sp>
        <p:nvSpPr>
          <p:cNvPr id="10" name="Left Brace 9"/>
          <p:cNvSpPr/>
          <p:nvPr/>
        </p:nvSpPr>
        <p:spPr bwMode="auto">
          <a:xfrm flipH="1">
            <a:off x="6732240" y="4159133"/>
            <a:ext cx="288032" cy="792088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VE" smtClean="0"/>
          </a:p>
        </p:txBody>
      </p:sp>
      <p:sp>
        <p:nvSpPr>
          <p:cNvPr id="12" name="TextBox 11"/>
          <p:cNvSpPr txBox="1"/>
          <p:nvPr/>
        </p:nvSpPr>
        <p:spPr>
          <a:xfrm>
            <a:off x="7148575" y="5045114"/>
            <a:ext cx="7055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VE" sz="2000" dirty="0" smtClean="0">
                <a:latin typeface="Garamond" pitchFamily="18" charset="0"/>
              </a:rPr>
              <a:t>top </a:t>
            </a:r>
            <a:r>
              <a:rPr lang="es-VE" sz="2000" dirty="0" smtClean="0">
                <a:latin typeface="Garamond" pitchFamily="18" charset="0"/>
              </a:rPr>
              <a:t>3</a:t>
            </a:r>
            <a:endParaRPr lang="es-VE" sz="2000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668" y="4325034"/>
            <a:ext cx="10073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VE" sz="2000" dirty="0" smtClean="0">
                <a:latin typeface="Garamond" pitchFamily="18" charset="0"/>
              </a:rPr>
              <a:t>en top </a:t>
            </a:r>
            <a:r>
              <a:rPr lang="es-VE" sz="2000" dirty="0" smtClean="0">
                <a:latin typeface="Garamond" pitchFamily="18" charset="0"/>
              </a:rPr>
              <a:t>7</a:t>
            </a:r>
            <a:endParaRPr lang="es-VE" sz="20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3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-27383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rgbClr val="800000"/>
                </a:solidFill>
              </a:rPr>
              <a:t>How do we report the results?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8208911" cy="68500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73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pPr lvl="0"/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Cómo</a:t>
            </a: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 cambia el IPM: </a:t>
            </a:r>
            <a:b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Reducciones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en la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incidencia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Reducciones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en la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intensidad</a:t>
            </a:r>
            <a:endParaRPr lang="en-US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3528" y="941819"/>
            <a:ext cx="1086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b="1" dirty="0" smtClean="0">
                <a:latin typeface="Garamond" pitchFamily="18" charset="0"/>
              </a:rPr>
              <a:t>País A:</a:t>
            </a:r>
          </a:p>
          <a:p>
            <a:r>
              <a:rPr lang="es-VE" sz="2400" b="1" dirty="0" smtClean="0">
                <a:latin typeface="Garamond" pitchFamily="18" charset="0"/>
              </a:rPr>
              <a:t> </a:t>
            </a:r>
            <a:endParaRPr lang="es-VE" sz="2400" b="1" dirty="0"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980728"/>
            <a:ext cx="1169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b="1" dirty="0" smtClean="0">
                <a:latin typeface="Garamond" pitchFamily="18" charset="0"/>
              </a:rPr>
              <a:t>País B: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2053536"/>
            <a:ext cx="3874501" cy="3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2082084"/>
            <a:ext cx="4055626" cy="378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2060848"/>
            <a:ext cx="3874501" cy="380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4008" y="2060848"/>
            <a:ext cx="4055626" cy="378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4644008" y="1424970"/>
            <a:ext cx="425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dirty="0" smtClean="0">
                <a:latin typeface="Garamond" pitchFamily="18" charset="0"/>
              </a:rPr>
              <a:t>Política orientada a los más pobres entre </a:t>
            </a:r>
          </a:p>
          <a:p>
            <a:pPr algn="l"/>
            <a:r>
              <a:rPr lang="es-VE" sz="2000" dirty="0" smtClean="0">
                <a:latin typeface="Garamond" pitchFamily="18" charset="0"/>
              </a:rPr>
              <a:t>los pobres</a:t>
            </a:r>
            <a:endParaRPr lang="es-VE" sz="2000" b="1" dirty="0" smtClean="0">
              <a:latin typeface="Garamond" pitchFamily="18" charset="0"/>
            </a:endParaRPr>
          </a:p>
          <a:p>
            <a:endParaRPr lang="es-VE" sz="2000" dirty="0">
              <a:latin typeface="Garamond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9981" y="1340768"/>
            <a:ext cx="3489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VE" sz="2000" dirty="0" smtClean="0">
                <a:latin typeface="Garamond" pitchFamily="18" charset="0"/>
              </a:rPr>
              <a:t>Política de reducción de pobreza </a:t>
            </a:r>
          </a:p>
          <a:p>
            <a:pPr algn="l"/>
            <a:r>
              <a:rPr lang="es-VE" sz="2000" dirty="0" smtClean="0">
                <a:latin typeface="Garamond" pitchFamily="18" charset="0"/>
              </a:rPr>
              <a:t>(sin foco en desigualdad)</a:t>
            </a:r>
            <a:endParaRPr lang="es-VE" sz="2000" dirty="0">
              <a:latin typeface="Garamond" pitchFamily="18" charset="0"/>
            </a:endParaRPr>
          </a:p>
        </p:txBody>
      </p:sp>
      <p:sp>
        <p:nvSpPr>
          <p:cNvPr id="53" name="Rectangular Callout 52"/>
          <p:cNvSpPr/>
          <p:nvPr/>
        </p:nvSpPr>
        <p:spPr bwMode="auto">
          <a:xfrm>
            <a:off x="3131840" y="5373216"/>
            <a:ext cx="4824536" cy="1296144"/>
          </a:xfrm>
          <a:prstGeom prst="wedgeRectCallout">
            <a:avLst>
              <a:gd name="adj1" fmla="val -10884"/>
              <a:gd name="adj2" fmla="val -100329"/>
            </a:avLst>
          </a:prstGeom>
          <a:blipFill>
            <a:blip r:embed="rId6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dirty="0" smtClean="0">
                <a:latin typeface="Garamond" pitchFamily="18" charset="0"/>
              </a:rPr>
              <a:t>País B </a:t>
            </a:r>
            <a:r>
              <a:rPr lang="en-GB" sz="1800" dirty="0" err="1" smtClean="0">
                <a:latin typeface="Garamond" pitchFamily="18" charset="0"/>
              </a:rPr>
              <a:t>redujo</a:t>
            </a:r>
            <a:r>
              <a:rPr lang="en-GB" sz="1800" dirty="0" smtClean="0">
                <a:latin typeface="Garamond" pitchFamily="18" charset="0"/>
              </a:rPr>
              <a:t> la </a:t>
            </a:r>
            <a:r>
              <a:rPr lang="en-GB" sz="1800" dirty="0" err="1" smtClean="0">
                <a:latin typeface="Garamond" pitchFamily="18" charset="0"/>
              </a:rPr>
              <a:t>intensidad</a:t>
            </a:r>
            <a:r>
              <a:rPr lang="en-GB" sz="1800" dirty="0" smtClean="0">
                <a:latin typeface="Garamond" pitchFamily="18" charset="0"/>
              </a:rPr>
              <a:t> de </a:t>
            </a:r>
            <a:r>
              <a:rPr lang="en-GB" sz="1800" dirty="0" err="1" smtClean="0">
                <a:latin typeface="Garamond" pitchFamily="18" charset="0"/>
              </a:rPr>
              <a:t>las</a:t>
            </a:r>
            <a:r>
              <a:rPr lang="en-GB" sz="1800" dirty="0" smtClean="0">
                <a:latin typeface="Garamond" pitchFamily="18" charset="0"/>
              </a:rPr>
              <a:t> </a:t>
            </a:r>
            <a:r>
              <a:rPr lang="en-GB" sz="1800" dirty="0" err="1" smtClean="0">
                <a:latin typeface="Garamond" pitchFamily="18" charset="0"/>
              </a:rPr>
              <a:t>deprivaciones</a:t>
            </a:r>
            <a:r>
              <a:rPr lang="en-GB" sz="1800" dirty="0" smtClean="0">
                <a:latin typeface="Garamond" pitchFamily="18" charset="0"/>
              </a:rPr>
              <a:t> entre los </a:t>
            </a:r>
            <a:r>
              <a:rPr lang="en-GB" sz="1800" dirty="0" err="1" smtClean="0">
                <a:latin typeface="Garamond" pitchFamily="18" charset="0"/>
              </a:rPr>
              <a:t>pobres</a:t>
            </a:r>
            <a:r>
              <a:rPr lang="en-GB" sz="1800" dirty="0" smtClean="0">
                <a:latin typeface="Garamond" pitchFamily="18" charset="0"/>
              </a:rPr>
              <a:t> en mayor </a:t>
            </a:r>
            <a:r>
              <a:rPr lang="en-GB" sz="1800" dirty="0" err="1" smtClean="0">
                <a:latin typeface="Garamond" pitchFamily="18" charset="0"/>
              </a:rPr>
              <a:t>medida</a:t>
            </a:r>
            <a:r>
              <a:rPr lang="en-GB" sz="1800" dirty="0" smtClean="0">
                <a:latin typeface="Garamond" pitchFamily="18" charset="0"/>
              </a:rPr>
              <a:t>. El </a:t>
            </a:r>
            <a:r>
              <a:rPr lang="en-GB" sz="1800" dirty="0" err="1" smtClean="0">
                <a:latin typeface="Garamond" pitchFamily="18" charset="0"/>
              </a:rPr>
              <a:t>índice</a:t>
            </a:r>
            <a:r>
              <a:rPr lang="en-GB" sz="1800" dirty="0">
                <a:latin typeface="Garamond" pitchFamily="18" charset="0"/>
              </a:rPr>
              <a:t> </a:t>
            </a:r>
            <a:r>
              <a:rPr lang="en-GB" sz="1800" dirty="0" smtClean="0">
                <a:latin typeface="Garamond" pitchFamily="18" charset="0"/>
              </a:rPr>
              <a:t>final </a:t>
            </a:r>
            <a:r>
              <a:rPr lang="en-GB" sz="1800" dirty="0" err="1" smtClean="0">
                <a:latin typeface="Garamond" pitchFamily="18" charset="0"/>
              </a:rPr>
              <a:t>refleja</a:t>
            </a:r>
            <a:r>
              <a:rPr lang="en-GB" sz="1800" dirty="0" smtClean="0">
                <a:latin typeface="Garamond" pitchFamily="18" charset="0"/>
              </a:rPr>
              <a:t> </a:t>
            </a:r>
            <a:r>
              <a:rPr lang="en-GB" sz="1800" dirty="0" err="1" smtClean="0">
                <a:latin typeface="Garamond" pitchFamily="18" charset="0"/>
              </a:rPr>
              <a:t>esto</a:t>
            </a:r>
            <a:r>
              <a:rPr lang="en-GB" sz="1800" dirty="0" smtClean="0">
                <a:latin typeface="Garamond" pitchFamily="18" charset="0"/>
              </a:rPr>
              <a:t>.</a:t>
            </a:r>
          </a:p>
          <a:p>
            <a:pPr algn="ctr"/>
            <a:endParaRPr lang="en-GB" sz="600" dirty="0" smtClean="0">
              <a:latin typeface="Garamond" pitchFamily="18" charset="0"/>
            </a:endParaRPr>
          </a:p>
          <a:p>
            <a:pPr algn="ctr"/>
            <a:r>
              <a:rPr lang="en-GB" sz="1800" dirty="0" smtClean="0">
                <a:latin typeface="Garamond" pitchFamily="18" charset="0"/>
              </a:rPr>
              <a:t>(IPM</a:t>
            </a:r>
            <a:r>
              <a:rPr lang="en-GB" sz="1800" baseline="-25000" dirty="0" smtClean="0">
                <a:latin typeface="Garamond" pitchFamily="18" charset="0"/>
              </a:rPr>
              <a:t>  </a:t>
            </a:r>
            <a:r>
              <a:rPr lang="en-GB" sz="1800" dirty="0" err="1" smtClean="0">
                <a:latin typeface="Garamond" pitchFamily="18" charset="0"/>
              </a:rPr>
              <a:t>satisface</a:t>
            </a:r>
            <a:r>
              <a:rPr lang="en-GB" sz="1800" dirty="0" smtClean="0">
                <a:latin typeface="Garamond" pitchFamily="18" charset="0"/>
              </a:rPr>
              <a:t> </a:t>
            </a:r>
            <a:r>
              <a:rPr lang="en-GB" sz="1800" b="1" dirty="0" err="1" smtClean="0">
                <a:latin typeface="Garamond" pitchFamily="18" charset="0"/>
              </a:rPr>
              <a:t>Monotonicidad</a:t>
            </a:r>
            <a:r>
              <a:rPr lang="en-GB" sz="1800" b="1" dirty="0" smtClean="0">
                <a:latin typeface="Garamond" pitchFamily="18" charset="0"/>
              </a:rPr>
              <a:t> Dimensional</a:t>
            </a:r>
            <a:r>
              <a:rPr lang="en-GB" sz="1800" dirty="0" smtClean="0">
                <a:latin typeface="Garamond" pitchFamily="18" charset="0"/>
              </a:rPr>
              <a:t>)</a:t>
            </a:r>
            <a:endParaRPr kumimoji="0" lang="en-GB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Garamond" pitchFamily="18" charset="0"/>
              </a:rPr>
              <a:t>Reduciendo</a:t>
            </a:r>
            <a:r>
              <a:rPr lang="en-US" sz="4400" b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4400" b="1" dirty="0" smtClean="0">
                <a:solidFill>
                  <a:schemeClr val="tx1"/>
                </a:solidFill>
                <a:latin typeface="Garamond" pitchFamily="18" charset="0"/>
              </a:rPr>
              <a:t> e </a:t>
            </a:r>
            <a:r>
              <a:rPr lang="en-US" sz="4400" b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endParaRPr lang="es-V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528" y="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Reducir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o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?</a:t>
            </a:r>
            <a:endParaRPr lang="es-VE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38014"/>
            <a:ext cx="8930251" cy="5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ular Callout 5"/>
          <p:cNvSpPr/>
          <p:nvPr/>
        </p:nvSpPr>
        <p:spPr bwMode="auto">
          <a:xfrm>
            <a:off x="1907704" y="3573016"/>
            <a:ext cx="3528392" cy="1296144"/>
          </a:xfrm>
          <a:prstGeom prst="wedgeRoundRectCallout">
            <a:avLst>
              <a:gd name="adj1" fmla="val -67674"/>
              <a:gd name="adj2" fmla="val 112933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latin typeface="Garamond" pitchFamily="18" charset="0"/>
              </a:rPr>
              <a:t>Lo </a:t>
            </a:r>
            <a:r>
              <a:rPr lang="en-GB" sz="2000" dirty="0" err="1" smtClean="0">
                <a:latin typeface="Garamond" pitchFamily="18" charset="0"/>
              </a:rPr>
              <a:t>mejor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es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reducir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simultáneamente</a:t>
            </a:r>
            <a:r>
              <a:rPr lang="en-GB" sz="2000" dirty="0" smtClean="0">
                <a:latin typeface="Garamond" pitchFamily="18" charset="0"/>
              </a:rPr>
              <a:t> la </a:t>
            </a:r>
            <a:r>
              <a:rPr lang="en-GB" sz="2000" dirty="0" err="1" smtClean="0">
                <a:latin typeface="Garamond" pitchFamily="18" charset="0"/>
              </a:rPr>
              <a:t>incidencia</a:t>
            </a:r>
            <a:r>
              <a:rPr lang="en-GB" sz="2000" dirty="0" smtClean="0">
                <a:latin typeface="Garamond" pitchFamily="18" charset="0"/>
              </a:rPr>
              <a:t> e </a:t>
            </a:r>
            <a:r>
              <a:rPr lang="en-GB" sz="2000" dirty="0" err="1" smtClean="0">
                <a:latin typeface="Garamond" pitchFamily="18" charset="0"/>
              </a:rPr>
              <a:t>intensidad</a:t>
            </a:r>
            <a:r>
              <a:rPr lang="en-GB" sz="2000" dirty="0" smtClean="0">
                <a:latin typeface="Garamond" pitchFamily="18" charset="0"/>
              </a:rPr>
              <a:t> de la </a:t>
            </a:r>
            <a:r>
              <a:rPr lang="en-GB" sz="2000" dirty="0" err="1" smtClean="0">
                <a:latin typeface="Garamond" pitchFamily="18" charset="0"/>
              </a:rPr>
              <a:t>pobreza</a:t>
            </a:r>
            <a:endParaRPr lang="en-GB" sz="2000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38014"/>
            <a:ext cx="8930251" cy="5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23528" y="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Reducir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o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?</a:t>
            </a:r>
            <a:endParaRPr lang="es-V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77724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¿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Qué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mide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el IPM?</a:t>
            </a:r>
            <a:endParaRPr lang="en-US" sz="5400" b="1" dirty="0" smtClean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4176464"/>
          </a:xfrm>
        </p:spPr>
        <p:txBody>
          <a:bodyPr/>
          <a:lstStyle/>
          <a:p>
            <a:r>
              <a:rPr lang="es-ES" dirty="0" smtClean="0">
                <a:latin typeface="Garamond" pitchFamily="18" charset="0"/>
              </a:rPr>
              <a:t>El IPM mide pobreza aguda entendida como la inhabilidad de una persona para satisfacer </a:t>
            </a:r>
            <a:r>
              <a:rPr lang="es-ES" dirty="0" err="1" smtClean="0">
                <a:latin typeface="Garamond" pitchFamily="18" charset="0"/>
              </a:rPr>
              <a:t>simultaneamente</a:t>
            </a:r>
            <a:r>
              <a:rPr lang="es-ES" dirty="0" smtClean="0">
                <a:latin typeface="Garamond" pitchFamily="18" charset="0"/>
              </a:rPr>
              <a:t> </a:t>
            </a:r>
            <a:r>
              <a:rPr lang="es-ES" dirty="0" err="1" smtClean="0">
                <a:latin typeface="Garamond" pitchFamily="18" charset="0"/>
              </a:rPr>
              <a:t>minimos</a:t>
            </a:r>
            <a:r>
              <a:rPr lang="es-ES" dirty="0" smtClean="0">
                <a:latin typeface="Garamond" pitchFamily="18" charset="0"/>
              </a:rPr>
              <a:t> </a:t>
            </a:r>
            <a:r>
              <a:rPr lang="es-ES" dirty="0" err="1" smtClean="0">
                <a:latin typeface="Garamond" pitchFamily="18" charset="0"/>
              </a:rPr>
              <a:t>estandares</a:t>
            </a:r>
            <a:r>
              <a:rPr lang="es-ES" dirty="0" smtClean="0">
                <a:latin typeface="Garamond" pitchFamily="18" charset="0"/>
              </a:rPr>
              <a:t> internacionalmente comparables, relacionados con los </a:t>
            </a:r>
            <a:r>
              <a:rPr lang="es-ES" dirty="0" err="1" smtClean="0">
                <a:latin typeface="Garamond" pitchFamily="18" charset="0"/>
              </a:rPr>
              <a:t>ODMs</a:t>
            </a:r>
            <a:r>
              <a:rPr lang="es-ES" dirty="0" smtClean="0">
                <a:latin typeface="Garamond" pitchFamily="18" charset="0"/>
              </a:rPr>
              <a:t> y con funcionamientos clave.</a:t>
            </a:r>
          </a:p>
        </p:txBody>
      </p:sp>
    </p:spTree>
    <p:extLst>
      <p:ext uri="{BB962C8B-B14F-4D97-AF65-F5344CB8AC3E}">
        <p14:creationId xmlns:p14="http://schemas.microsoft.com/office/powerpoint/2010/main" val="385873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59" y="810351"/>
            <a:ext cx="8820001" cy="578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63559" y="1386415"/>
            <a:ext cx="3760369" cy="1296144"/>
          </a:xfrm>
          <a:prstGeom prst="wedgeRoundRectCallout">
            <a:avLst>
              <a:gd name="adj1" fmla="val 31967"/>
              <a:gd name="adj2" fmla="val 108068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latin typeface="Garamond" pitchFamily="18" charset="0"/>
              </a:rPr>
              <a:t>La </a:t>
            </a:r>
            <a:r>
              <a:rPr lang="en-GB" sz="2000" dirty="0" err="1" smtClean="0">
                <a:latin typeface="Garamond" pitchFamily="18" charset="0"/>
              </a:rPr>
              <a:t>misma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reducción</a:t>
            </a:r>
            <a:r>
              <a:rPr lang="en-GB" sz="2000" dirty="0" smtClean="0">
                <a:latin typeface="Garamond" pitchFamily="18" charset="0"/>
              </a:rPr>
              <a:t> en </a:t>
            </a:r>
            <a:r>
              <a:rPr lang="en-GB" sz="2000" dirty="0" err="1" smtClean="0">
                <a:latin typeface="Garamond" pitchFamily="18" charset="0"/>
              </a:rPr>
              <a:t>incidencia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pero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diferente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reducción</a:t>
            </a:r>
            <a:r>
              <a:rPr lang="en-GB" sz="2000" dirty="0" smtClean="0">
                <a:latin typeface="Garamond" pitchFamily="18" charset="0"/>
              </a:rPr>
              <a:t> en </a:t>
            </a:r>
            <a:r>
              <a:rPr lang="en-GB" sz="2000" dirty="0" err="1" smtClean="0">
                <a:latin typeface="Garamond" pitchFamily="18" charset="0"/>
              </a:rPr>
              <a:t>intensidad</a:t>
            </a:r>
            <a:r>
              <a:rPr lang="en-GB" sz="2000" dirty="0" smtClean="0">
                <a:latin typeface="Garamond" pitchFamily="18" charset="0"/>
              </a:rPr>
              <a:t> de la </a:t>
            </a:r>
            <a:r>
              <a:rPr lang="en-GB" sz="2000" dirty="0" err="1" smtClean="0">
                <a:latin typeface="Garamond" pitchFamily="18" charset="0"/>
              </a:rPr>
              <a:t>pobreza</a:t>
            </a:r>
            <a:endParaRPr lang="en-GB" sz="2000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Reducir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o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?</a:t>
            </a:r>
            <a:endParaRPr lang="es-V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45" y="692696"/>
            <a:ext cx="8930251" cy="5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-468560" y="692696"/>
            <a:ext cx="3528392" cy="1296144"/>
          </a:xfrm>
          <a:prstGeom prst="wedgeRoundRectCallout">
            <a:avLst>
              <a:gd name="adj1" fmla="val 35854"/>
              <a:gd name="adj2" fmla="val 93959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 err="1" smtClean="0">
                <a:latin typeface="Garamond" pitchFamily="18" charset="0"/>
              </a:rPr>
              <a:t>Diferentes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grupos</a:t>
            </a:r>
            <a:r>
              <a:rPr lang="en-GB" sz="2000" dirty="0" smtClean="0">
                <a:latin typeface="Garamond" pitchFamily="18" charset="0"/>
              </a:rPr>
              <a:t> –</a:t>
            </a:r>
          </a:p>
          <a:p>
            <a:r>
              <a:rPr lang="en-GB" sz="2000" dirty="0" err="1" smtClean="0">
                <a:latin typeface="Garamond" pitchFamily="18" charset="0"/>
              </a:rPr>
              <a:t>diferentes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caminos</a:t>
            </a:r>
            <a:r>
              <a:rPr lang="en-GB" sz="2000" dirty="0" smtClean="0">
                <a:latin typeface="Garamond" pitchFamily="18" charset="0"/>
              </a:rPr>
              <a:t> a la </a:t>
            </a:r>
            <a:r>
              <a:rPr lang="en-GB" sz="2000" dirty="0" err="1" smtClean="0">
                <a:latin typeface="Garamond" pitchFamily="18" charset="0"/>
              </a:rPr>
              <a:t>reducción</a:t>
            </a:r>
            <a:r>
              <a:rPr lang="en-GB" sz="2000" dirty="0" smtClean="0">
                <a:latin typeface="Garamond" pitchFamily="18" charset="0"/>
              </a:rPr>
              <a:t> de </a:t>
            </a:r>
            <a:r>
              <a:rPr lang="en-GB" sz="2000" dirty="0" err="1" smtClean="0">
                <a:latin typeface="Garamond" pitchFamily="18" charset="0"/>
              </a:rPr>
              <a:t>pobreza</a:t>
            </a:r>
            <a:r>
              <a:rPr lang="en-GB" sz="2000" dirty="0" smtClean="0">
                <a:latin typeface="Garamond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Reducir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 o </a:t>
            </a:r>
            <a:r>
              <a:rPr lang="en-US" sz="4400" b="1" i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r>
              <a:rPr lang="en-US" sz="4400" b="1" i="1" dirty="0" smtClean="0">
                <a:solidFill>
                  <a:schemeClr val="tx1"/>
                </a:solidFill>
                <a:latin typeface="Garamond" pitchFamily="18" charset="0"/>
              </a:rPr>
              <a:t>?</a:t>
            </a:r>
            <a:endParaRPr lang="es-VE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022555" y="3406878"/>
            <a:ext cx="3478161" cy="2816941"/>
          </a:xfrm>
          <a:custGeom>
            <a:avLst/>
            <a:gdLst>
              <a:gd name="connsiteX0" fmla="*/ 2590800 w 3478161"/>
              <a:gd name="connsiteY0" fmla="*/ 14748 h 2816941"/>
              <a:gd name="connsiteX1" fmla="*/ 113071 w 3478161"/>
              <a:gd name="connsiteY1" fmla="*/ 707922 h 2816941"/>
              <a:gd name="connsiteX2" fmla="*/ 1912374 w 3478161"/>
              <a:gd name="connsiteY2" fmla="*/ 2566219 h 2816941"/>
              <a:gd name="connsiteX3" fmla="*/ 3062748 w 3478161"/>
              <a:gd name="connsiteY3" fmla="*/ 2212257 h 2816941"/>
              <a:gd name="connsiteX4" fmla="*/ 3401961 w 3478161"/>
              <a:gd name="connsiteY4" fmla="*/ 796412 h 2816941"/>
              <a:gd name="connsiteX5" fmla="*/ 2590800 w 3478161"/>
              <a:gd name="connsiteY5" fmla="*/ 14748 h 28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8161" h="2816941">
                <a:moveTo>
                  <a:pt x="2590800" y="14748"/>
                </a:moveTo>
                <a:cubicBezTo>
                  <a:pt x="2042652" y="0"/>
                  <a:pt x="226142" y="282677"/>
                  <a:pt x="113071" y="707922"/>
                </a:cubicBezTo>
                <a:cubicBezTo>
                  <a:pt x="0" y="1133167"/>
                  <a:pt x="1420761" y="2315497"/>
                  <a:pt x="1912374" y="2566219"/>
                </a:cubicBezTo>
                <a:cubicBezTo>
                  <a:pt x="2403987" y="2816941"/>
                  <a:pt x="2814484" y="2507225"/>
                  <a:pt x="3062748" y="2212257"/>
                </a:cubicBezTo>
                <a:cubicBezTo>
                  <a:pt x="3311012" y="1917289"/>
                  <a:pt x="3478161" y="1160206"/>
                  <a:pt x="3401961" y="796412"/>
                </a:cubicBezTo>
                <a:cubicBezTo>
                  <a:pt x="3325761" y="432619"/>
                  <a:pt x="3138948" y="29496"/>
                  <a:pt x="2590800" y="14748"/>
                </a:cubicBezTo>
                <a:close/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VE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259580" y="3525520"/>
            <a:ext cx="2379980" cy="1178560"/>
          </a:xfrm>
          <a:custGeom>
            <a:avLst/>
            <a:gdLst>
              <a:gd name="connsiteX0" fmla="*/ 1089660 w 2379980"/>
              <a:gd name="connsiteY0" fmla="*/ 55880 h 1178560"/>
              <a:gd name="connsiteX1" fmla="*/ 2324100 w 2379980"/>
              <a:gd name="connsiteY1" fmla="*/ 436880 h 1178560"/>
              <a:gd name="connsiteX2" fmla="*/ 1424940 w 2379980"/>
              <a:gd name="connsiteY2" fmla="*/ 1168400 h 1178560"/>
              <a:gd name="connsiteX3" fmla="*/ 144780 w 2379980"/>
              <a:gd name="connsiteY3" fmla="*/ 497840 h 1178560"/>
              <a:gd name="connsiteX4" fmla="*/ 556260 w 2379980"/>
              <a:gd name="connsiteY4" fmla="*/ 101600 h 1178560"/>
              <a:gd name="connsiteX5" fmla="*/ 1089660 w 2379980"/>
              <a:gd name="connsiteY5" fmla="*/ 5588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980" h="1178560">
                <a:moveTo>
                  <a:pt x="1089660" y="55880"/>
                </a:moveTo>
                <a:cubicBezTo>
                  <a:pt x="1384300" y="111760"/>
                  <a:pt x="2268220" y="251460"/>
                  <a:pt x="2324100" y="436880"/>
                </a:cubicBezTo>
                <a:cubicBezTo>
                  <a:pt x="2379980" y="622300"/>
                  <a:pt x="1788160" y="1158240"/>
                  <a:pt x="1424940" y="1168400"/>
                </a:cubicBezTo>
                <a:cubicBezTo>
                  <a:pt x="1061720" y="1178560"/>
                  <a:pt x="289560" y="675640"/>
                  <a:pt x="144780" y="497840"/>
                </a:cubicBezTo>
                <a:cubicBezTo>
                  <a:pt x="0" y="320040"/>
                  <a:pt x="391160" y="175260"/>
                  <a:pt x="556260" y="101600"/>
                </a:cubicBezTo>
                <a:cubicBezTo>
                  <a:pt x="721360" y="27940"/>
                  <a:pt x="795020" y="0"/>
                  <a:pt x="1089660" y="55880"/>
                </a:cubicBezTo>
                <a:close/>
              </a:path>
            </a:pathLst>
          </a:cu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VE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941320" y="817880"/>
            <a:ext cx="4511040" cy="2385060"/>
          </a:xfrm>
          <a:custGeom>
            <a:avLst/>
            <a:gdLst>
              <a:gd name="connsiteX0" fmla="*/ 167640 w 4511040"/>
              <a:gd name="connsiteY0" fmla="*/ 1772920 h 2385060"/>
              <a:gd name="connsiteX1" fmla="*/ 381000 w 4511040"/>
              <a:gd name="connsiteY1" fmla="*/ 2184400 h 2385060"/>
              <a:gd name="connsiteX2" fmla="*/ 2453640 w 4511040"/>
              <a:gd name="connsiteY2" fmla="*/ 2352040 h 2385060"/>
              <a:gd name="connsiteX3" fmla="*/ 4297680 w 4511040"/>
              <a:gd name="connsiteY3" fmla="*/ 1986280 h 2385060"/>
              <a:gd name="connsiteX4" fmla="*/ 3733800 w 4511040"/>
              <a:gd name="connsiteY4" fmla="*/ 1209040 h 2385060"/>
              <a:gd name="connsiteX5" fmla="*/ 2255520 w 4511040"/>
              <a:gd name="connsiteY5" fmla="*/ 66040 h 2385060"/>
              <a:gd name="connsiteX6" fmla="*/ 594360 w 4511040"/>
              <a:gd name="connsiteY6" fmla="*/ 812800 h 2385060"/>
              <a:gd name="connsiteX7" fmla="*/ 152400 w 4511040"/>
              <a:gd name="connsiteY7" fmla="*/ 1833880 h 238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1040" h="2385060">
                <a:moveTo>
                  <a:pt x="167640" y="1772920"/>
                </a:moveTo>
                <a:cubicBezTo>
                  <a:pt x="83820" y="1930400"/>
                  <a:pt x="0" y="2087880"/>
                  <a:pt x="381000" y="2184400"/>
                </a:cubicBezTo>
                <a:cubicBezTo>
                  <a:pt x="762000" y="2280920"/>
                  <a:pt x="1800860" y="2385060"/>
                  <a:pt x="2453640" y="2352040"/>
                </a:cubicBezTo>
                <a:cubicBezTo>
                  <a:pt x="3106420" y="2319020"/>
                  <a:pt x="4084320" y="2176780"/>
                  <a:pt x="4297680" y="1986280"/>
                </a:cubicBezTo>
                <a:cubicBezTo>
                  <a:pt x="4511040" y="1795780"/>
                  <a:pt x="4074160" y="1529080"/>
                  <a:pt x="3733800" y="1209040"/>
                </a:cubicBezTo>
                <a:cubicBezTo>
                  <a:pt x="3393440" y="889000"/>
                  <a:pt x="2778760" y="132080"/>
                  <a:pt x="2255520" y="66040"/>
                </a:cubicBezTo>
                <a:cubicBezTo>
                  <a:pt x="1732280" y="0"/>
                  <a:pt x="944880" y="518160"/>
                  <a:pt x="594360" y="812800"/>
                </a:cubicBezTo>
                <a:cubicBezTo>
                  <a:pt x="243840" y="1107440"/>
                  <a:pt x="198120" y="1470660"/>
                  <a:pt x="152400" y="1833880"/>
                </a:cubicBezTo>
              </a:path>
            </a:pathLst>
          </a:cu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VE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Rectángulo"/>
          <p:cNvSpPr>
            <a:spLocks noChangeArrowheads="1"/>
          </p:cNvSpPr>
          <p:nvPr/>
        </p:nvSpPr>
        <p:spPr bwMode="auto">
          <a:xfrm>
            <a:off x="683568" y="188640"/>
            <a:ext cx="367240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Reducción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IPM</a:t>
            </a:r>
            <a:endParaRPr lang="es-AR" sz="3600" dirty="0" smtClean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334741" y="5445224"/>
            <a:ext cx="2016224" cy="576064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VE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1650665" y="4833156"/>
            <a:ext cx="1728192" cy="36004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VE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70723"/>
            <a:ext cx="4188318" cy="371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5 Rectángulo"/>
          <p:cNvSpPr>
            <a:spLocks noChangeArrowheads="1"/>
          </p:cNvSpPr>
          <p:nvPr/>
        </p:nvSpPr>
        <p:spPr bwMode="auto">
          <a:xfrm>
            <a:off x="5004048" y="908720"/>
            <a:ext cx="360040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Diferente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camino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a la </a:t>
            </a: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reducción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de </a:t>
            </a: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pobreza</a:t>
            </a:r>
            <a:endParaRPr lang="es-AR" sz="3600" dirty="0" smtClean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24930"/>
            <a:ext cx="4392488" cy="390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863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2" name="Group 53"/>
          <p:cNvGrpSpPr/>
          <p:nvPr/>
        </p:nvGrpSpPr>
        <p:grpSpPr>
          <a:xfrm>
            <a:off x="0" y="803523"/>
            <a:ext cx="8944946" cy="5865837"/>
            <a:chOff x="35496" y="803523"/>
            <a:chExt cx="8944946" cy="5865837"/>
          </a:xfrm>
        </p:grpSpPr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803523"/>
              <a:ext cx="8944946" cy="5865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571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74711" t="6412" r="15114" b="17103"/>
            <a:stretch>
              <a:fillRect/>
            </a:stretch>
          </p:blipFill>
          <p:spPr bwMode="auto">
            <a:xfrm>
              <a:off x="6588224" y="1196752"/>
              <a:ext cx="905683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75483" t="2898" r="15114" b="93569"/>
            <a:stretch>
              <a:fillRect/>
            </a:stretch>
          </p:blipFill>
          <p:spPr bwMode="auto">
            <a:xfrm>
              <a:off x="5580112" y="980728"/>
              <a:ext cx="876803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211960" y="539963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79%</a:t>
              </a:r>
              <a:endParaRPr lang="es-VE" sz="11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16016" y="518361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68%</a:t>
              </a:r>
              <a:endParaRPr lang="es-VE" sz="11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16016" y="4967590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67%</a:t>
              </a:r>
              <a:endParaRPr lang="es-VE" sz="11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09261" y="479715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79%</a:t>
              </a:r>
              <a:endParaRPr lang="es-VE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5656" y="539963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21%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35696" y="518361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32%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9712" y="4967590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33%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1760" y="479715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21%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60032" y="458112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71%</a:t>
              </a:r>
              <a:endParaRPr lang="es-VE" sz="11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13317" y="436510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74%</a:t>
              </a:r>
              <a:endParaRPr lang="es-VE" sz="11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2" y="417550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85%</a:t>
              </a:r>
              <a:endParaRPr lang="es-VE" sz="11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76056" y="395947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78%</a:t>
              </a:r>
              <a:endParaRPr lang="es-VE" sz="11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96136" y="376261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37%</a:t>
              </a:r>
              <a:endParaRPr lang="es-VE" sz="11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6136" y="354659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45%</a:t>
              </a:r>
              <a:endParaRPr lang="es-VE" sz="11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4088" y="335699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83%</a:t>
              </a:r>
              <a:endParaRPr lang="es-VE" sz="11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4088" y="314096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94%</a:t>
              </a:r>
              <a:endParaRPr lang="es-VE" sz="11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8104" y="295136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83%</a:t>
              </a:r>
              <a:endParaRPr lang="es-VE" sz="11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68144" y="273534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60%</a:t>
              </a:r>
              <a:endParaRPr lang="es-VE" sz="11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96136" y="2545740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79%</a:t>
              </a:r>
              <a:endParaRPr lang="es-VE" sz="11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24128" y="232971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88%</a:t>
              </a:r>
              <a:endParaRPr lang="es-VE" sz="11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68144" y="213285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86%</a:t>
              </a:r>
              <a:endParaRPr lang="es-VE" sz="11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56176" y="194325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90%</a:t>
              </a:r>
              <a:endParaRPr lang="es-VE" sz="11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37454" y="172723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16%</a:t>
              </a:r>
              <a:endParaRPr lang="es-VE" sz="11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4168" y="151120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95%</a:t>
              </a:r>
              <a:endParaRPr lang="es-VE" sz="11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20959" y="908720"/>
              <a:ext cx="5453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/>
                <a:t>107%</a:t>
              </a:r>
              <a:endParaRPr lang="es-VE" sz="11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27784" y="458112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29%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41109" y="436510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26%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59832" y="417550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15%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73157" y="395947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22%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968" y="374345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63%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83968" y="357301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55%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77213" y="335699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17%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21451" y="3140968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6%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72000" y="295136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17%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76056" y="2735342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40%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32040" y="2519318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21%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11527" y="2348880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12%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85325" y="2132856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14%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61389" y="1943254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10%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05405" y="1727230"/>
              <a:ext cx="4667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VE" sz="1100" b="1" dirty="0" smtClean="0">
                  <a:solidFill>
                    <a:schemeClr val="bg1"/>
                  </a:solidFill>
                </a:rPr>
                <a:t>16%</a:t>
              </a:r>
              <a:endParaRPr lang="es-VE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5 Rectángulo"/>
          <p:cNvSpPr>
            <a:spLocks noChangeArrowheads="1"/>
          </p:cNvSpPr>
          <p:nvPr/>
        </p:nvSpPr>
        <p:spPr bwMode="auto">
          <a:xfrm>
            <a:off x="13252" y="46365"/>
            <a:ext cx="913074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Intensidad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e </a:t>
            </a: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Incidencia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: ambos </a:t>
            </a:r>
            <a:r>
              <a:rPr lang="en-US" sz="3600" b="1" dirty="0" err="1" smtClean="0">
                <a:solidFill>
                  <a:schemeClr val="tx1"/>
                </a:solidFill>
                <a:latin typeface="Garamond" pitchFamily="18" charset="0"/>
              </a:rPr>
              <a:t>reducen</a:t>
            </a:r>
            <a:r>
              <a:rPr lang="en-US" sz="3600" b="1" dirty="0" smtClean="0">
                <a:solidFill>
                  <a:schemeClr val="tx1"/>
                </a:solidFill>
                <a:latin typeface="Garamond" pitchFamily="18" charset="0"/>
              </a:rPr>
              <a:t> IPM</a:t>
            </a:r>
            <a:endParaRPr lang="es-AR" sz="3600" dirty="0" smtClean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5" name="Rounded Rectangular Callout 54"/>
          <p:cNvSpPr/>
          <p:nvPr/>
        </p:nvSpPr>
        <p:spPr bwMode="auto">
          <a:xfrm>
            <a:off x="539552" y="1052736"/>
            <a:ext cx="3528392" cy="1296144"/>
          </a:xfrm>
          <a:prstGeom prst="wedgeRoundRectCallout">
            <a:avLst>
              <a:gd name="adj1" fmla="val 31669"/>
              <a:gd name="adj2" fmla="val 80011"/>
              <a:gd name="adj3" fmla="val 16667"/>
            </a:avLst>
          </a:prstGeom>
          <a:solidFill>
            <a:srgbClr val="A5B47B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dirty="0" err="1" smtClean="0">
                <a:latin typeface="Garamond" pitchFamily="18" charset="0"/>
              </a:rPr>
              <a:t>Notablemente</a:t>
            </a:r>
            <a:r>
              <a:rPr lang="en-GB" sz="2000" dirty="0" smtClean="0">
                <a:latin typeface="Garamond" pitchFamily="18" charset="0"/>
              </a:rPr>
              <a:t>, </a:t>
            </a:r>
            <a:r>
              <a:rPr lang="en-GB" sz="2000" dirty="0" err="1" smtClean="0">
                <a:latin typeface="Garamond" pitchFamily="18" charset="0"/>
              </a:rPr>
              <a:t>Etiopía</a:t>
            </a:r>
            <a:r>
              <a:rPr lang="en-GB" sz="2000" dirty="0" smtClean="0">
                <a:latin typeface="Garamond" pitchFamily="18" charset="0"/>
              </a:rPr>
              <a:t>, Malawi y Senegal </a:t>
            </a:r>
            <a:r>
              <a:rPr lang="en-GB" sz="2000" dirty="0" err="1" smtClean="0">
                <a:latin typeface="Garamond" pitchFamily="18" charset="0"/>
              </a:rPr>
              <a:t>siguen</a:t>
            </a:r>
            <a:r>
              <a:rPr lang="en-GB" sz="2000" dirty="0" smtClean="0">
                <a:latin typeface="Garamond" pitchFamily="18" charset="0"/>
              </a:rPr>
              <a:t> un </a:t>
            </a:r>
            <a:r>
              <a:rPr lang="en-GB" sz="2000" dirty="0" err="1" smtClean="0">
                <a:latin typeface="Garamond" pitchFamily="18" charset="0"/>
              </a:rPr>
              <a:t>camino</a:t>
            </a:r>
            <a:r>
              <a:rPr lang="en-GB" sz="2000" dirty="0" smtClean="0">
                <a:latin typeface="Garamond" pitchFamily="18" charset="0"/>
              </a:rPr>
              <a:t> de </a:t>
            </a:r>
            <a:r>
              <a:rPr lang="en-GB" sz="2000" dirty="0" err="1" smtClean="0">
                <a:latin typeface="Garamond" pitchFamily="18" charset="0"/>
              </a:rPr>
              <a:t>reducción</a:t>
            </a:r>
            <a:r>
              <a:rPr lang="en-GB" sz="2000" dirty="0" smtClean="0">
                <a:latin typeface="Garamond" pitchFamily="18" charset="0"/>
              </a:rPr>
              <a:t> de </a:t>
            </a:r>
            <a:r>
              <a:rPr lang="en-GB" sz="2000" dirty="0" err="1" smtClean="0">
                <a:latin typeface="Garamond" pitchFamily="18" charset="0"/>
              </a:rPr>
              <a:t>intensidad</a:t>
            </a:r>
            <a:endParaRPr lang="en-GB" sz="2000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pPr lvl="0"/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Cómo</a:t>
            </a: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 cambia IPM:</a:t>
            </a:r>
            <a:b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Garamond" pitchFamily="18" charset="0"/>
              </a:rPr>
              <a:t>- </a:t>
            </a:r>
            <a:r>
              <a:rPr lang="en-US" sz="4800" b="1" dirty="0" err="1" smtClean="0">
                <a:solidFill>
                  <a:schemeClr val="bg1"/>
                </a:solidFill>
                <a:latin typeface="Garamond" pitchFamily="18" charset="0"/>
              </a:rPr>
              <a:t>Reducciones</a:t>
            </a:r>
            <a:r>
              <a:rPr lang="en-US" sz="4800" b="1" dirty="0" smtClean="0">
                <a:solidFill>
                  <a:schemeClr val="bg1"/>
                </a:solidFill>
                <a:latin typeface="Garamond" pitchFamily="18" charset="0"/>
              </a:rPr>
              <a:t> en </a:t>
            </a:r>
            <a:r>
              <a:rPr lang="en-US" sz="4800" b="1" dirty="0" err="1" smtClean="0">
                <a:solidFill>
                  <a:schemeClr val="bg1"/>
                </a:solidFill>
                <a:latin typeface="Garamond" pitchFamily="18" charset="0"/>
              </a:rPr>
              <a:t>cada</a:t>
            </a:r>
            <a:r>
              <a:rPr lang="en-US" sz="48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Garamond" pitchFamily="18" charset="0"/>
              </a:rPr>
              <a:t>indicador</a:t>
            </a:r>
            <a:endParaRPr lang="en-US" sz="48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 txBox="1">
            <a:spLocks/>
          </p:cNvSpPr>
          <p:nvPr/>
        </p:nvSpPr>
        <p:spPr bwMode="auto">
          <a:xfrm>
            <a:off x="0" y="-100013"/>
            <a:ext cx="9144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s-ES" sz="4000" b="1" dirty="0" smtClean="0">
                <a:solidFill>
                  <a:srgbClr val="760000"/>
                </a:solidFill>
                <a:cs typeface="Arial" charset="0"/>
              </a:rPr>
              <a:t>Cómo redujeron IPM los mejores países</a:t>
            </a:r>
            <a:endParaRPr lang="es-AR" sz="4000" b="1" dirty="0">
              <a:solidFill>
                <a:srgbClr val="760000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73930"/>
            <a:ext cx="8712968" cy="565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8347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 txBox="1">
            <a:spLocks/>
          </p:cNvSpPr>
          <p:nvPr/>
        </p:nvSpPr>
        <p:spPr bwMode="auto">
          <a:xfrm>
            <a:off x="446088" y="-10001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s-ES" sz="4000" b="1" dirty="0" smtClean="0">
                <a:solidFill>
                  <a:srgbClr val="760000"/>
                </a:solidFill>
                <a:cs typeface="Arial" charset="0"/>
              </a:rPr>
              <a:t>Otros patrones de reducción</a:t>
            </a:r>
            <a:endParaRPr lang="es-AR" sz="4000" b="1" dirty="0">
              <a:solidFill>
                <a:srgbClr val="760000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89524"/>
            <a:ext cx="8910960" cy="577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2603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58" y="882922"/>
            <a:ext cx="8921138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1 Título"/>
          <p:cNvSpPr txBox="1">
            <a:spLocks/>
          </p:cNvSpPr>
          <p:nvPr/>
        </p:nvSpPr>
        <p:spPr bwMode="auto">
          <a:xfrm>
            <a:off x="446088" y="-10001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s-ES" sz="4000" b="1" dirty="0" smtClean="0">
                <a:solidFill>
                  <a:srgbClr val="760000"/>
                </a:solidFill>
                <a:cs typeface="Arial" charset="0"/>
              </a:rPr>
              <a:t>Otros patrones de reducción</a:t>
            </a:r>
            <a:endParaRPr lang="es-AR" sz="4000" b="1" dirty="0">
              <a:solidFill>
                <a:srgbClr val="76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83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Cambios</a:t>
            </a: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 en IPM </a:t>
            </a:r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Subnacional</a:t>
            </a: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:</a:t>
            </a:r>
            <a:b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Yendo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más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allá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promedios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Mostrando</a:t>
            </a:r>
            <a:r>
              <a:rPr lang="en-US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Garamond" pitchFamily="18" charset="0"/>
              </a:rPr>
              <a:t>disparidades</a:t>
            </a:r>
            <a:endParaRPr lang="es-AR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46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“No 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dejes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atrás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 a </a:t>
            </a:r>
            <a:r>
              <a:rPr lang="en-GB" b="1" dirty="0" err="1" smtClean="0">
                <a:solidFill>
                  <a:srgbClr val="800000"/>
                </a:solidFill>
                <a:latin typeface="Garamond" pitchFamily="18" charset="0"/>
              </a:rPr>
              <a:t>nadie</a:t>
            </a:r>
            <a:r>
              <a:rPr lang="en-GB" b="1" dirty="0" smtClean="0">
                <a:solidFill>
                  <a:srgbClr val="800000"/>
                </a:solidFill>
                <a:latin typeface="Garamond" pitchFamily="18" charset="0"/>
              </a:rPr>
              <a:t>” </a:t>
            </a:r>
            <a:r>
              <a:rPr lang="en-GB" sz="2400" dirty="0" smtClean="0">
                <a:solidFill>
                  <a:srgbClr val="800000"/>
                </a:solidFill>
                <a:latin typeface="Garamond" pitchFamily="18" charset="0"/>
              </a:rPr>
              <a:t>(HLP2015)</a:t>
            </a:r>
          </a:p>
        </p:txBody>
      </p:sp>
      <p:pic>
        <p:nvPicPr>
          <p:cNvPr id="9" name="Picture 2" descr="E:\Sabina_PPT\WorldWide_Region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121" r="3604" b="27234"/>
          <a:stretch/>
        </p:blipFill>
        <p:spPr bwMode="auto">
          <a:xfrm>
            <a:off x="248194" y="1170949"/>
            <a:ext cx="8621485" cy="45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Sabina_PPT\SSA_One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3230" r="33545" b="16829"/>
          <a:stretch/>
        </p:blipFill>
        <p:spPr bwMode="auto">
          <a:xfrm>
            <a:off x="1352818" y="1196752"/>
            <a:ext cx="6218876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5536" y="269775"/>
            <a:ext cx="8229600" cy="1143001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760000"/>
                </a:solidFill>
                <a:latin typeface="Garamond" pitchFamily="18" charset="0"/>
              </a:rPr>
              <a:t>OPHI – </a:t>
            </a:r>
            <a:r>
              <a:rPr lang="en-GB" sz="4000" b="1" dirty="0" err="1" smtClean="0">
                <a:solidFill>
                  <a:srgbClr val="760000"/>
                </a:solidFill>
                <a:latin typeface="Garamond" pitchFamily="18" charset="0"/>
              </a:rPr>
              <a:t>equipo</a:t>
            </a:r>
            <a:r>
              <a:rPr lang="en-GB" sz="4000" b="1" dirty="0" smtClean="0">
                <a:solidFill>
                  <a:srgbClr val="760000"/>
                </a:solidFill>
                <a:latin typeface="Garamond" pitchFamily="18" charset="0"/>
              </a:rPr>
              <a:t> IPM 2013</a:t>
            </a:r>
            <a:endParaRPr lang="en-US" sz="4000" b="1" dirty="0" smtClean="0">
              <a:solidFill>
                <a:srgbClr val="760000"/>
              </a:solidFill>
              <a:latin typeface="Garamond" pitchFamily="18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95537" y="1135286"/>
            <a:ext cx="8352927" cy="4525962"/>
          </a:xfrm>
        </p:spPr>
        <p:txBody>
          <a:bodyPr/>
          <a:lstStyle/>
          <a:p>
            <a:pPr marL="0" lvl="1" indent="0" eaLnBrk="1" hangingPunct="1">
              <a:spcBef>
                <a:spcPts val="1800"/>
              </a:spcBef>
              <a:buFontTx/>
              <a:buNone/>
            </a:pPr>
            <a:r>
              <a:rPr lang="en-GB" sz="1800" b="1" dirty="0" smtClean="0">
                <a:latin typeface="Garamond" pitchFamily="18" charset="0"/>
              </a:rPr>
              <a:t>OPHI Research Team: </a:t>
            </a:r>
            <a:r>
              <a:rPr lang="en-GB" sz="1200" dirty="0" smtClean="0">
                <a:latin typeface="Garamond" pitchFamily="18" charset="0"/>
              </a:rPr>
              <a:t>Sabina Alkire (</a:t>
            </a:r>
            <a:r>
              <a:rPr lang="en-GB" sz="1200" dirty="0" err="1" smtClean="0">
                <a:latin typeface="Garamond" pitchFamily="18" charset="0"/>
              </a:rPr>
              <a:t>Directora</a:t>
            </a:r>
            <a:r>
              <a:rPr lang="en-GB" sz="1200" dirty="0" smtClean="0">
                <a:latin typeface="Garamond" pitchFamily="18" charset="0"/>
              </a:rPr>
              <a:t>), James Foster (Research Fellow), John Hammock (Co-</a:t>
            </a:r>
            <a:r>
              <a:rPr lang="en-GB" sz="1200" dirty="0" err="1" smtClean="0">
                <a:latin typeface="Garamond" pitchFamily="18" charset="0"/>
              </a:rPr>
              <a:t>Fundador</a:t>
            </a:r>
            <a:r>
              <a:rPr lang="en-GB" sz="1200" dirty="0" smtClean="0">
                <a:latin typeface="Garamond" pitchFamily="18" charset="0"/>
              </a:rPr>
              <a:t> y Research Associate), Adriana </a:t>
            </a:r>
            <a:r>
              <a:rPr lang="en-GB" sz="1200" dirty="0" err="1" smtClean="0">
                <a:latin typeface="Garamond" pitchFamily="18" charset="0"/>
              </a:rPr>
              <a:t>Conconi</a:t>
            </a:r>
            <a:r>
              <a:rPr lang="en-GB" sz="1200" dirty="0" smtClean="0">
                <a:latin typeface="Garamond" pitchFamily="18" charset="0"/>
              </a:rPr>
              <a:t> (</a:t>
            </a:r>
            <a:r>
              <a:rPr lang="en-GB" sz="1200" dirty="0" err="1" smtClean="0">
                <a:latin typeface="Garamond" pitchFamily="18" charset="0"/>
              </a:rPr>
              <a:t>coordinación</a:t>
            </a:r>
            <a:r>
              <a:rPr lang="en-GB" sz="1200" dirty="0" smtClean="0">
                <a:latin typeface="Garamond" pitchFamily="18" charset="0"/>
              </a:rPr>
              <a:t> IPM 2013-14), José Manuel Roche (</a:t>
            </a:r>
            <a:r>
              <a:rPr lang="en-GB" sz="1200" dirty="0" err="1" smtClean="0">
                <a:latin typeface="Garamond" pitchFamily="18" charset="0"/>
              </a:rPr>
              <a:t>coordinación</a:t>
            </a:r>
            <a:r>
              <a:rPr lang="en-GB" sz="1200" dirty="0" smtClean="0">
                <a:latin typeface="Garamond" pitchFamily="18" charset="0"/>
              </a:rPr>
              <a:t> IPM 2011-13), Maria Emma Santos (</a:t>
            </a:r>
            <a:r>
              <a:rPr lang="en-GB" sz="1200" dirty="0" err="1" smtClean="0">
                <a:latin typeface="Garamond" pitchFamily="18" charset="0"/>
              </a:rPr>
              <a:t>coordinación</a:t>
            </a:r>
            <a:r>
              <a:rPr lang="en-GB" sz="1200" dirty="0" smtClean="0">
                <a:latin typeface="Garamond" pitchFamily="18" charset="0"/>
              </a:rPr>
              <a:t> IPM 2010), Suman Seth, Paola Ballon, Gaston Yalonetzky, Diego Zavaleta, Mauricio Apablaza</a:t>
            </a:r>
            <a:endParaRPr lang="en-GB" sz="800" b="1" dirty="0" smtClean="0">
              <a:latin typeface="Garamond" pitchFamily="18" charset="0"/>
            </a:endParaRPr>
          </a:p>
          <a:p>
            <a:pPr marL="0" lvl="1" indent="0" eaLnBrk="1" hangingPunct="1">
              <a:spcBef>
                <a:spcPts val="1800"/>
              </a:spcBef>
              <a:buFontTx/>
              <a:buNone/>
            </a:pPr>
            <a:r>
              <a:rPr lang="en-GB" sz="1800" b="1" dirty="0" err="1" smtClean="0">
                <a:latin typeface="Garamond" pitchFamily="18" charset="0"/>
              </a:rPr>
              <a:t>Analistas</a:t>
            </a:r>
            <a:r>
              <a:rPr lang="en-GB" sz="1800" b="1" dirty="0" smtClean="0">
                <a:latin typeface="Garamond" pitchFamily="18" charset="0"/>
              </a:rPr>
              <a:t> y </a:t>
            </a:r>
            <a:r>
              <a:rPr lang="en-GB" sz="1800" b="1" dirty="0" err="1" smtClean="0">
                <a:latin typeface="Garamond" pitchFamily="18" charset="0"/>
              </a:rPr>
              <a:t>asistentes</a:t>
            </a:r>
            <a:r>
              <a:rPr lang="en-GB" sz="1800" b="1" dirty="0" smtClean="0">
                <a:latin typeface="Garamond" pitchFamily="18" charset="0"/>
              </a:rPr>
              <a:t> en el </a:t>
            </a:r>
            <a:r>
              <a:rPr lang="en-GB" sz="1800" b="1" dirty="0" err="1" smtClean="0">
                <a:latin typeface="Garamond" pitchFamily="18" charset="0"/>
              </a:rPr>
              <a:t>cálculo</a:t>
            </a:r>
            <a:r>
              <a:rPr lang="en-GB" sz="1800" b="1" dirty="0" smtClean="0">
                <a:latin typeface="Garamond" pitchFamily="18" charset="0"/>
              </a:rPr>
              <a:t> del IPM </a:t>
            </a:r>
            <a:r>
              <a:rPr lang="en-GB" sz="1800" b="1" dirty="0" err="1" smtClean="0">
                <a:latin typeface="Garamond" pitchFamily="18" charset="0"/>
              </a:rPr>
              <a:t>desde</a:t>
            </a:r>
            <a:r>
              <a:rPr lang="en-GB" sz="1800" b="1" dirty="0" smtClean="0">
                <a:latin typeface="Garamond" pitchFamily="18" charset="0"/>
              </a:rPr>
              <a:t> 2011: </a:t>
            </a:r>
            <a:r>
              <a:rPr lang="en-GB" sz="1200" dirty="0" err="1">
                <a:latin typeface="Garamond" pitchFamily="18" charset="0"/>
              </a:rPr>
              <a:t>Akmal</a:t>
            </a:r>
            <a:r>
              <a:rPr lang="en-GB" sz="1200" dirty="0">
                <a:latin typeface="Garamond" pitchFamily="18" charset="0"/>
              </a:rPr>
              <a:t> </a:t>
            </a:r>
            <a:r>
              <a:rPr lang="en-GB" sz="1200" dirty="0" err="1">
                <a:latin typeface="Garamond" pitchFamily="18" charset="0"/>
              </a:rPr>
              <a:t>Abdurazakov</a:t>
            </a:r>
            <a:r>
              <a:rPr lang="en-GB" sz="1200" dirty="0">
                <a:latin typeface="Garamond" pitchFamily="18" charset="0"/>
              </a:rPr>
              <a:t>, Cecilia Calderon, </a:t>
            </a:r>
            <a:r>
              <a:rPr lang="en-GB" sz="1200" dirty="0" err="1">
                <a:latin typeface="Garamond" pitchFamily="18" charset="0"/>
              </a:rPr>
              <a:t>Iván</a:t>
            </a:r>
            <a:r>
              <a:rPr lang="en-GB" sz="1200" dirty="0">
                <a:latin typeface="Garamond" pitchFamily="18" charset="0"/>
              </a:rPr>
              <a:t> Gonzalez De Alba, Usha Kanagaratnam, Gisela Robles Aguilar, Juan Pablo </a:t>
            </a:r>
            <a:r>
              <a:rPr lang="en-GB" sz="1200" dirty="0" err="1">
                <a:latin typeface="Garamond" pitchFamily="18" charset="0"/>
              </a:rPr>
              <a:t>Ocampo</a:t>
            </a:r>
            <a:r>
              <a:rPr lang="en-GB" sz="1200" dirty="0">
                <a:latin typeface="Garamond" pitchFamily="18" charset="0"/>
              </a:rPr>
              <a:t> Sheen, Christian </a:t>
            </a:r>
            <a:r>
              <a:rPr lang="en-GB" sz="1200" dirty="0" err="1">
                <a:latin typeface="Garamond" pitchFamily="18" charset="0"/>
              </a:rPr>
              <a:t>Oldiges</a:t>
            </a:r>
            <a:r>
              <a:rPr lang="en-GB" sz="1200" dirty="0">
                <a:latin typeface="Garamond" pitchFamily="18" charset="0"/>
              </a:rPr>
              <a:t> </a:t>
            </a:r>
            <a:r>
              <a:rPr lang="en-GB" sz="1200" dirty="0" smtClean="0">
                <a:latin typeface="Garamond" pitchFamily="18" charset="0"/>
              </a:rPr>
              <a:t>y Ana </a:t>
            </a:r>
            <a:r>
              <a:rPr lang="en-GB" sz="1200" dirty="0">
                <a:latin typeface="Garamond" pitchFamily="18" charset="0"/>
              </a:rPr>
              <a:t>Vaz.</a:t>
            </a:r>
            <a:endParaRPr lang="en-GB" sz="1200" dirty="0" smtClean="0">
              <a:latin typeface="Garamond" pitchFamily="18" charset="0"/>
            </a:endParaRPr>
          </a:p>
          <a:p>
            <a:pPr marL="0" lvl="1" indent="0" algn="just" eaLnBrk="1" hangingPunct="1">
              <a:spcBef>
                <a:spcPts val="1800"/>
              </a:spcBef>
              <a:buFontTx/>
              <a:buNone/>
            </a:pPr>
            <a:r>
              <a:rPr lang="en-GB" sz="1800" b="1" dirty="0" err="1" smtClean="0">
                <a:latin typeface="Garamond" pitchFamily="18" charset="0"/>
              </a:rPr>
              <a:t>Contribuciones</a:t>
            </a:r>
            <a:r>
              <a:rPr lang="en-GB" sz="1800" b="1" dirty="0" smtClean="0">
                <a:latin typeface="Garamond" pitchFamily="18" charset="0"/>
              </a:rPr>
              <a:t> </a:t>
            </a:r>
            <a:r>
              <a:rPr lang="en-GB" sz="1800" b="1" dirty="0" err="1" smtClean="0">
                <a:latin typeface="Garamond" pitchFamily="18" charset="0"/>
              </a:rPr>
              <a:t>especiales</a:t>
            </a:r>
            <a:r>
              <a:rPr lang="en-GB" sz="1800" b="1" dirty="0" smtClean="0">
                <a:latin typeface="Garamond" pitchFamily="18" charset="0"/>
              </a:rPr>
              <a:t>:</a:t>
            </a:r>
            <a:r>
              <a:rPr lang="en-GB" sz="1800" dirty="0" smtClean="0">
                <a:latin typeface="Garamond" pitchFamily="18" charset="0"/>
              </a:rPr>
              <a:t> </a:t>
            </a:r>
            <a:r>
              <a:rPr lang="en-GB" sz="1200" dirty="0" smtClean="0">
                <a:latin typeface="Garamond" pitchFamily="18" charset="0"/>
              </a:rPr>
              <a:t>Heidi Fletcher (</a:t>
            </a:r>
            <a:r>
              <a:rPr lang="en-GB" sz="1200" dirty="0" err="1" smtClean="0">
                <a:latin typeface="Garamond" pitchFamily="18" charset="0"/>
              </a:rPr>
              <a:t>preparación</a:t>
            </a:r>
            <a:r>
              <a:rPr lang="en-GB" sz="1200" dirty="0" smtClean="0">
                <a:latin typeface="Garamond" pitchFamily="18" charset="0"/>
              </a:rPr>
              <a:t> de los </a:t>
            </a:r>
            <a:r>
              <a:rPr lang="en-GB" sz="1200" dirty="0" err="1" smtClean="0">
                <a:latin typeface="Garamond" pitchFamily="18" charset="0"/>
              </a:rPr>
              <a:t>mapas</a:t>
            </a:r>
            <a:r>
              <a:rPr lang="en-GB" sz="1200" dirty="0" smtClean="0">
                <a:latin typeface="Garamond" pitchFamily="18" charset="0"/>
              </a:rPr>
              <a:t>), </a:t>
            </a:r>
            <a:r>
              <a:rPr lang="en-GB" sz="1200" dirty="0">
                <a:latin typeface="Garamond" pitchFamily="18" charset="0"/>
              </a:rPr>
              <a:t>Esther Kwan </a:t>
            </a:r>
            <a:r>
              <a:rPr lang="en-GB" sz="1200" dirty="0" smtClean="0">
                <a:latin typeface="Garamond" pitchFamily="18" charset="0"/>
              </a:rPr>
              <a:t>y </a:t>
            </a:r>
            <a:r>
              <a:rPr lang="en-GB" sz="1200" dirty="0">
                <a:latin typeface="Garamond" pitchFamily="18" charset="0"/>
              </a:rPr>
              <a:t>Garima </a:t>
            </a:r>
            <a:r>
              <a:rPr lang="en-GB" sz="1200" dirty="0" err="1">
                <a:latin typeface="Garamond" pitchFamily="18" charset="0"/>
              </a:rPr>
              <a:t>Sahai</a:t>
            </a:r>
            <a:r>
              <a:rPr lang="en-GB" sz="1200" dirty="0">
                <a:latin typeface="Garamond" pitchFamily="18" charset="0"/>
              </a:rPr>
              <a:t> </a:t>
            </a:r>
            <a:r>
              <a:rPr lang="en-GB" sz="1200" dirty="0" smtClean="0">
                <a:latin typeface="Garamond" pitchFamily="18" charset="0"/>
              </a:rPr>
              <a:t>(</a:t>
            </a:r>
            <a:r>
              <a:rPr lang="en-GB" sz="1200" dirty="0" err="1" smtClean="0">
                <a:latin typeface="Garamond" pitchFamily="18" charset="0"/>
              </a:rPr>
              <a:t>asistentes</a:t>
            </a:r>
            <a:r>
              <a:rPr lang="en-GB" sz="1200" dirty="0" smtClean="0">
                <a:latin typeface="Garamond" pitchFamily="18" charset="0"/>
              </a:rPr>
              <a:t> de </a:t>
            </a:r>
            <a:r>
              <a:rPr lang="en-GB" sz="1200" dirty="0" err="1" smtClean="0">
                <a:latin typeface="Garamond" pitchFamily="18" charset="0"/>
              </a:rPr>
              <a:t>investigación</a:t>
            </a:r>
            <a:r>
              <a:rPr lang="en-GB" sz="1200" dirty="0" smtClean="0">
                <a:latin typeface="Garamond" pitchFamily="18" charset="0"/>
              </a:rPr>
              <a:t> y </a:t>
            </a:r>
            <a:r>
              <a:rPr lang="en-GB" sz="1200" dirty="0" err="1" smtClean="0">
                <a:latin typeface="Garamond" pitchFamily="18" charset="0"/>
              </a:rPr>
              <a:t>preparación</a:t>
            </a:r>
            <a:r>
              <a:rPr lang="en-GB" sz="1200" dirty="0" smtClean="0">
                <a:latin typeface="Garamond" pitchFamily="18" charset="0"/>
              </a:rPr>
              <a:t> de </a:t>
            </a:r>
            <a:r>
              <a:rPr lang="en-GB" sz="1200" dirty="0" err="1" smtClean="0">
                <a:latin typeface="Garamond" pitchFamily="18" charset="0"/>
              </a:rPr>
              <a:t>gráficos</a:t>
            </a:r>
            <a:r>
              <a:rPr lang="en-GB" sz="1200" dirty="0" smtClean="0">
                <a:latin typeface="Garamond" pitchFamily="18" charset="0"/>
              </a:rPr>
              <a:t>), Christian </a:t>
            </a:r>
            <a:r>
              <a:rPr lang="en-GB" sz="1200" dirty="0" err="1" smtClean="0">
                <a:latin typeface="Garamond" pitchFamily="18" charset="0"/>
              </a:rPr>
              <a:t>Oldiges</a:t>
            </a:r>
            <a:r>
              <a:rPr lang="en-GB" sz="1200" dirty="0" smtClean="0">
                <a:latin typeface="Garamond" pitchFamily="18" charset="0"/>
              </a:rPr>
              <a:t> (</a:t>
            </a:r>
            <a:r>
              <a:rPr lang="en-GB" sz="1200" dirty="0" err="1" smtClean="0">
                <a:latin typeface="Garamond" pitchFamily="18" charset="0"/>
              </a:rPr>
              <a:t>asistencia</a:t>
            </a:r>
            <a:r>
              <a:rPr lang="en-GB" sz="1200" dirty="0" smtClean="0">
                <a:latin typeface="Garamond" pitchFamily="18" charset="0"/>
              </a:rPr>
              <a:t> de </a:t>
            </a:r>
            <a:r>
              <a:rPr lang="en-GB" sz="1200" dirty="0" err="1" smtClean="0">
                <a:latin typeface="Garamond" pitchFamily="18" charset="0"/>
              </a:rPr>
              <a:t>investigación</a:t>
            </a:r>
            <a:r>
              <a:rPr lang="en-GB" sz="1200" dirty="0" smtClean="0">
                <a:latin typeface="Garamond" pitchFamily="18" charset="0"/>
              </a:rPr>
              <a:t> en </a:t>
            </a:r>
            <a:r>
              <a:rPr lang="en-GB" sz="1200" dirty="0" err="1" smtClean="0">
                <a:latin typeface="Garamond" pitchFamily="18" charset="0"/>
              </a:rPr>
              <a:t>descomposiciones</a:t>
            </a:r>
            <a:r>
              <a:rPr lang="en-GB" sz="1200" dirty="0" smtClean="0">
                <a:latin typeface="Garamond" pitchFamily="18" charset="0"/>
              </a:rPr>
              <a:t> </a:t>
            </a:r>
            <a:r>
              <a:rPr lang="en-GB" sz="1200" dirty="0" err="1" smtClean="0">
                <a:latin typeface="Garamond" pitchFamily="18" charset="0"/>
              </a:rPr>
              <a:t>regionales</a:t>
            </a:r>
            <a:r>
              <a:rPr lang="en-GB" sz="1200" dirty="0" smtClean="0">
                <a:latin typeface="Garamond" pitchFamily="18" charset="0"/>
              </a:rPr>
              <a:t> y </a:t>
            </a:r>
            <a:r>
              <a:rPr lang="en-GB" sz="1200" dirty="0" err="1" smtClean="0">
                <a:latin typeface="Garamond" pitchFamily="18" charset="0"/>
              </a:rPr>
              <a:t>errores</a:t>
            </a:r>
            <a:r>
              <a:rPr lang="en-GB" sz="1200" dirty="0" smtClean="0">
                <a:latin typeface="Garamond" pitchFamily="18" charset="0"/>
              </a:rPr>
              <a:t> </a:t>
            </a:r>
            <a:r>
              <a:rPr lang="en-GB" sz="1200" dirty="0" err="1" smtClean="0">
                <a:latin typeface="Garamond" pitchFamily="18" charset="0"/>
              </a:rPr>
              <a:t>est;andar</a:t>
            </a:r>
            <a:r>
              <a:rPr lang="en-GB" sz="1200" dirty="0" smtClean="0">
                <a:latin typeface="Garamond" pitchFamily="18" charset="0"/>
              </a:rPr>
              <a:t>), John Hammock</a:t>
            </a:r>
            <a:r>
              <a:rPr lang="en-GB" sz="1200" dirty="0">
                <a:latin typeface="Garamond" pitchFamily="18" charset="0"/>
              </a:rPr>
              <a:t> </a:t>
            </a:r>
            <a:r>
              <a:rPr lang="en-GB" sz="1200" dirty="0" smtClean="0">
                <a:latin typeface="Garamond" pitchFamily="18" charset="0"/>
              </a:rPr>
              <a:t>(material de campo de Ground Reality </a:t>
            </a:r>
            <a:r>
              <a:rPr lang="en-GB" sz="1200" dirty="0" err="1" smtClean="0">
                <a:latin typeface="Garamond" pitchFamily="18" charset="0"/>
              </a:rPr>
              <a:t>Checkl</a:t>
            </a:r>
            <a:r>
              <a:rPr lang="en-GB" sz="1200" dirty="0" smtClean="0">
                <a:latin typeface="Garamond" pitchFamily="18" charset="0"/>
              </a:rPr>
              <a:t>), </a:t>
            </a:r>
            <a:r>
              <a:rPr lang="en-GB" sz="1200" dirty="0" err="1" smtClean="0">
                <a:latin typeface="Garamond" pitchFamily="18" charset="0"/>
              </a:rPr>
              <a:t>Yadira</a:t>
            </a:r>
            <a:r>
              <a:rPr lang="en-GB" sz="1200" dirty="0" smtClean="0">
                <a:latin typeface="Garamond" pitchFamily="18" charset="0"/>
              </a:rPr>
              <a:t> Diaz (</a:t>
            </a:r>
            <a:r>
              <a:rPr lang="en-GB" sz="1200" dirty="0" err="1" smtClean="0">
                <a:latin typeface="Garamond" pitchFamily="18" charset="0"/>
              </a:rPr>
              <a:t>asistencia</a:t>
            </a:r>
            <a:r>
              <a:rPr lang="en-GB" sz="1200" dirty="0" smtClean="0">
                <a:latin typeface="Garamond" pitchFamily="18" charset="0"/>
              </a:rPr>
              <a:t> en </a:t>
            </a:r>
            <a:r>
              <a:rPr lang="en-GB" sz="1200" dirty="0" err="1" smtClean="0">
                <a:latin typeface="Garamond" pitchFamily="18" charset="0"/>
              </a:rPr>
              <a:t>prepación</a:t>
            </a:r>
            <a:r>
              <a:rPr lang="en-GB" sz="1200" dirty="0" smtClean="0">
                <a:latin typeface="Garamond" pitchFamily="18" charset="0"/>
              </a:rPr>
              <a:t> de </a:t>
            </a:r>
            <a:r>
              <a:rPr lang="en-GB" sz="1200" dirty="0" err="1" smtClean="0">
                <a:latin typeface="Garamond" pitchFamily="18" charset="0"/>
              </a:rPr>
              <a:t>mapas</a:t>
            </a:r>
            <a:r>
              <a:rPr lang="en-GB" sz="1200" dirty="0" smtClean="0">
                <a:latin typeface="Garamond" pitchFamily="18" charset="0"/>
              </a:rPr>
              <a:t>). </a:t>
            </a:r>
          </a:p>
          <a:p>
            <a:pPr marL="0" lvl="1" indent="0" eaLnBrk="1" hangingPunct="1">
              <a:spcBef>
                <a:spcPts val="1800"/>
              </a:spcBef>
              <a:buFontTx/>
              <a:buNone/>
            </a:pPr>
            <a:r>
              <a:rPr lang="en-US" sz="1800" b="1" dirty="0" err="1" smtClean="0">
                <a:latin typeface="Garamond" pitchFamily="18" charset="0"/>
              </a:rPr>
              <a:t>Equipo</a:t>
            </a:r>
            <a:r>
              <a:rPr lang="en-US" sz="1800" b="1" dirty="0" smtClean="0">
                <a:latin typeface="Garamond" pitchFamily="18" charset="0"/>
              </a:rPr>
              <a:t> de </a:t>
            </a:r>
            <a:r>
              <a:rPr lang="en-US" sz="1800" b="1" dirty="0" err="1" smtClean="0">
                <a:latin typeface="Garamond" pitchFamily="18" charset="0"/>
              </a:rPr>
              <a:t>Comunicaciones</a:t>
            </a:r>
            <a:r>
              <a:rPr lang="en-GB" sz="1800" b="1" dirty="0" smtClean="0">
                <a:latin typeface="Garamond" pitchFamily="18" charset="0"/>
              </a:rPr>
              <a:t>:</a:t>
            </a:r>
            <a:r>
              <a:rPr lang="en-GB" sz="1200" b="1" dirty="0" smtClean="0">
                <a:latin typeface="Garamond" pitchFamily="18" charset="0"/>
              </a:rPr>
              <a:t>  </a:t>
            </a:r>
            <a:r>
              <a:rPr lang="en-GB" sz="1200" dirty="0" smtClean="0">
                <a:latin typeface="Garamond" pitchFamily="18" charset="0"/>
              </a:rPr>
              <a:t>Paddy Coulter (Director de </a:t>
            </a:r>
            <a:r>
              <a:rPr lang="en-GB" sz="1200" dirty="0" err="1" smtClean="0">
                <a:latin typeface="Garamond" pitchFamily="18" charset="0"/>
              </a:rPr>
              <a:t>Comunicaciones</a:t>
            </a:r>
            <a:r>
              <a:rPr lang="en-GB" sz="1200" dirty="0" smtClean="0">
                <a:latin typeface="Garamond" pitchFamily="18" charset="0"/>
              </a:rPr>
              <a:t>), </a:t>
            </a:r>
            <a:r>
              <a:rPr lang="en-GB" sz="1200" dirty="0">
                <a:latin typeface="Garamond" pitchFamily="18" charset="0"/>
              </a:rPr>
              <a:t>Emma </a:t>
            </a:r>
            <a:r>
              <a:rPr lang="en-GB" sz="1200" dirty="0" err="1" smtClean="0">
                <a:latin typeface="Garamond" pitchFamily="18" charset="0"/>
              </a:rPr>
              <a:t>Feeny</a:t>
            </a:r>
            <a:r>
              <a:rPr lang="en-GB" sz="1200" dirty="0" smtClean="0">
                <a:latin typeface="Garamond" pitchFamily="18" charset="0"/>
              </a:rPr>
              <a:t> (</a:t>
            </a:r>
            <a:r>
              <a:rPr lang="en-GB" sz="1200" dirty="0">
                <a:latin typeface="Garamond" pitchFamily="18" charset="0"/>
              </a:rPr>
              <a:t>Research </a:t>
            </a:r>
            <a:r>
              <a:rPr lang="en-GB" sz="1200" dirty="0" smtClean="0">
                <a:latin typeface="Garamond" pitchFamily="18" charset="0"/>
              </a:rPr>
              <a:t>Communications Officer), Heidi Fletcher (Web Manager), Moizza B Sarwar (Research Communications Assistant), y Cameron Thibos (Design Assistant).</a:t>
            </a:r>
            <a:r>
              <a:rPr lang="en-GB" sz="1200" b="1" dirty="0" smtClean="0">
                <a:latin typeface="Garamond" pitchFamily="18" charset="0"/>
              </a:rPr>
              <a:t>      </a:t>
            </a:r>
          </a:p>
          <a:p>
            <a:pPr marL="0" lvl="1" indent="0" eaLnBrk="1" hangingPunct="1">
              <a:spcBef>
                <a:spcPts val="1800"/>
              </a:spcBef>
              <a:buFontTx/>
              <a:buNone/>
            </a:pPr>
            <a:r>
              <a:rPr lang="en-US" sz="1800" b="1" dirty="0" err="1" smtClean="0">
                <a:latin typeface="Garamond" pitchFamily="18" charset="0"/>
              </a:rPr>
              <a:t>Apoyo</a:t>
            </a:r>
            <a:r>
              <a:rPr lang="en-US" sz="1800" b="1" dirty="0" smtClean="0">
                <a:latin typeface="Garamond" pitchFamily="18" charset="0"/>
              </a:rPr>
              <a:t> </a:t>
            </a:r>
            <a:r>
              <a:rPr lang="en-US" sz="1800" b="1" dirty="0" err="1" smtClean="0">
                <a:latin typeface="Garamond" pitchFamily="18" charset="0"/>
              </a:rPr>
              <a:t>Administrativo</a:t>
            </a:r>
            <a:r>
              <a:rPr lang="en-US" sz="1800" b="1" dirty="0" smtClean="0">
                <a:latin typeface="Garamond" pitchFamily="18" charset="0"/>
              </a:rPr>
              <a:t>: </a:t>
            </a:r>
            <a:r>
              <a:rPr lang="en-US" sz="1200" dirty="0" smtClean="0">
                <a:latin typeface="Garamond" pitchFamily="18" charset="0"/>
              </a:rPr>
              <a:t>Laura </a:t>
            </a:r>
            <a:r>
              <a:rPr lang="en-US" sz="1200" dirty="0" err="1" smtClean="0">
                <a:latin typeface="Garamond" pitchFamily="18" charset="0"/>
              </a:rPr>
              <a:t>O’Mahony</a:t>
            </a:r>
            <a:r>
              <a:rPr lang="en-US" sz="1200" dirty="0" smtClean="0">
                <a:latin typeface="Garamond" pitchFamily="18" charset="0"/>
              </a:rPr>
              <a:t> (OPHI Project coordinator), </a:t>
            </a:r>
            <a:r>
              <a:rPr lang="en-US" sz="1200" dirty="0">
                <a:latin typeface="Garamond" pitchFamily="18" charset="0"/>
              </a:rPr>
              <a:t>Natasha </a:t>
            </a:r>
            <a:r>
              <a:rPr lang="en-US" sz="1200" dirty="0" smtClean="0">
                <a:latin typeface="Garamond" pitchFamily="18" charset="0"/>
              </a:rPr>
              <a:t>Francis (</a:t>
            </a:r>
            <a:r>
              <a:rPr lang="en-US" sz="1200" dirty="0">
                <a:latin typeface="Garamond" pitchFamily="18" charset="0"/>
              </a:rPr>
              <a:t>OPHI </a:t>
            </a:r>
            <a:r>
              <a:rPr lang="en-US" sz="1200" dirty="0" smtClean="0">
                <a:latin typeface="Garamond" pitchFamily="18" charset="0"/>
              </a:rPr>
              <a:t>Project Assistant) </a:t>
            </a:r>
          </a:p>
          <a:p>
            <a:pPr marL="0" lvl="1" indent="0" eaLnBrk="1" hangingPunct="1">
              <a:spcBef>
                <a:spcPts val="1800"/>
              </a:spcBef>
              <a:buFontTx/>
              <a:buNone/>
            </a:pPr>
            <a:r>
              <a:rPr lang="en-GB" sz="2000" b="1" dirty="0" smtClean="0">
                <a:latin typeface="Garamond" pitchFamily="18" charset="0"/>
              </a:rPr>
              <a:t> OPHI </a:t>
            </a:r>
            <a:r>
              <a:rPr lang="en-GB" sz="2000" dirty="0" err="1" smtClean="0">
                <a:latin typeface="Garamond" pitchFamily="18" charset="0"/>
              </a:rPr>
              <a:t>prepara</a:t>
            </a:r>
            <a:r>
              <a:rPr lang="en-GB" sz="2000" dirty="0" smtClean="0">
                <a:latin typeface="Garamond" pitchFamily="18" charset="0"/>
              </a:rPr>
              <a:t> el IPM </a:t>
            </a:r>
            <a:r>
              <a:rPr lang="en-GB" sz="2000" dirty="0" err="1" smtClean="0">
                <a:latin typeface="Garamond" pitchFamily="18" charset="0"/>
              </a:rPr>
              <a:t>para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su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publicación</a:t>
            </a:r>
            <a:r>
              <a:rPr lang="en-GB" sz="2000" dirty="0" smtClean="0">
                <a:latin typeface="Garamond" pitchFamily="18" charset="0"/>
              </a:rPr>
              <a:t> en el </a:t>
            </a:r>
            <a:r>
              <a:rPr lang="en-GB" sz="2000" i="1" dirty="0" smtClean="0">
                <a:latin typeface="Garamond" pitchFamily="18" charset="0"/>
              </a:rPr>
              <a:t>Human </a:t>
            </a:r>
            <a:r>
              <a:rPr lang="en-GB" sz="2000" i="1" dirty="0">
                <a:latin typeface="Garamond" pitchFamily="18" charset="0"/>
              </a:rPr>
              <a:t>Development Report </a:t>
            </a:r>
            <a:r>
              <a:rPr lang="en-GB" sz="2000" dirty="0" smtClean="0">
                <a:latin typeface="Garamond" pitchFamily="18" charset="0"/>
              </a:rPr>
              <a:t>de UNDP y </a:t>
            </a:r>
            <a:r>
              <a:rPr lang="en-GB" sz="2000" dirty="0" err="1" smtClean="0">
                <a:latin typeface="Garamond" pitchFamily="18" charset="0"/>
              </a:rPr>
              <a:t>agradecemos</a:t>
            </a:r>
            <a:r>
              <a:rPr lang="en-GB" sz="2000" dirty="0" smtClean="0">
                <a:latin typeface="Garamond" pitchFamily="18" charset="0"/>
              </a:rPr>
              <a:t> el </a:t>
            </a:r>
            <a:r>
              <a:rPr lang="en-GB" sz="2000" dirty="0" err="1" smtClean="0">
                <a:latin typeface="Garamond" pitchFamily="18" charset="0"/>
              </a:rPr>
              <a:t>apoyo</a:t>
            </a:r>
            <a:r>
              <a:rPr lang="en-GB" sz="2000" dirty="0" smtClean="0">
                <a:latin typeface="Garamond" pitchFamily="18" charset="0"/>
              </a:rPr>
              <a:t> de </a:t>
            </a:r>
            <a:r>
              <a:rPr lang="en-GB" sz="2000" dirty="0" err="1" smtClean="0">
                <a:latin typeface="Garamond" pitchFamily="18" charset="0"/>
              </a:rPr>
              <a:t>nuestros</a:t>
            </a:r>
            <a:r>
              <a:rPr lang="en-GB" sz="2000" dirty="0" smtClean="0">
                <a:latin typeface="Garamond" pitchFamily="18" charset="0"/>
              </a:rPr>
              <a:t> </a:t>
            </a:r>
            <a:r>
              <a:rPr lang="en-GB" sz="2000" dirty="0" err="1" smtClean="0">
                <a:latin typeface="Garamond" pitchFamily="18" charset="0"/>
              </a:rPr>
              <a:t>colegas</a:t>
            </a:r>
            <a:r>
              <a:rPr lang="en-GB" sz="2000" dirty="0" smtClean="0">
                <a:latin typeface="Garamond" pitchFamily="18" charset="0"/>
              </a:rPr>
              <a:t> en HDRO.</a:t>
            </a:r>
          </a:p>
          <a:p>
            <a:pPr marL="0" lvl="1" indent="0" eaLnBrk="1" hangingPunct="1">
              <a:spcBef>
                <a:spcPts val="1800"/>
              </a:spcBef>
              <a:buFontTx/>
              <a:buNone/>
            </a:pPr>
            <a:endParaRPr lang="en-GB" sz="1200" b="1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8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56" y="838920"/>
            <a:ext cx="8766944" cy="568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44773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r>
              <a:rPr lang="en-GB" b="1" dirty="0" smtClean="0">
                <a:solidFill>
                  <a:srgbClr val="800000"/>
                </a:solidFill>
              </a:rPr>
              <a:t> en Rwanda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5489624" y="4869308"/>
            <a:ext cx="3600400" cy="1656036"/>
          </a:xfrm>
          <a:prstGeom prst="wedgeRoundRectCallout">
            <a:avLst>
              <a:gd name="adj1" fmla="val -70380"/>
              <a:gd name="adj2" fmla="val -48357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como</a:t>
            </a:r>
            <a:r>
              <a:rPr lang="en-GB" sz="2400" dirty="0" smtClean="0">
                <a:latin typeface="Garamond" pitchFamily="18" charset="0"/>
              </a:rPr>
              <a:t> Rwanda </a:t>
            </a:r>
            <a:r>
              <a:rPr lang="en-GB" sz="2400" dirty="0" err="1" smtClean="0">
                <a:latin typeface="Garamond" pitchFamily="18" charset="0"/>
              </a:rPr>
              <a:t>muestran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igual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ritmo</a:t>
            </a:r>
            <a:r>
              <a:rPr lang="en-GB" sz="2400" dirty="0" smtClean="0">
                <a:latin typeface="Garamond" pitchFamily="18" charset="0"/>
              </a:rPr>
              <a:t> de </a:t>
            </a:r>
            <a:r>
              <a:rPr lang="en-GB" sz="2400" dirty="0" err="1" smtClean="0">
                <a:latin typeface="Garamond" pitchFamily="18" charset="0"/>
              </a:rPr>
              <a:t>reducción</a:t>
            </a:r>
            <a:r>
              <a:rPr lang="en-GB" sz="2400" dirty="0" smtClean="0">
                <a:latin typeface="Garamond" pitchFamily="18" charset="0"/>
              </a:rPr>
              <a:t> en </a:t>
            </a:r>
            <a:r>
              <a:rPr lang="en-GB" sz="2400" dirty="0" err="1" smtClean="0">
                <a:latin typeface="Garamond" pitchFamily="18" charset="0"/>
              </a:rPr>
              <a:t>todas</a:t>
            </a:r>
            <a:r>
              <a:rPr lang="en-GB" sz="2400" dirty="0" smtClean="0">
                <a:latin typeface="Garamond" pitchFamily="18" charset="0"/>
              </a:rPr>
              <a:t> sus </a:t>
            </a:r>
            <a:r>
              <a:rPr lang="en-GB" sz="2400" dirty="0" err="1" smtClean="0">
                <a:latin typeface="Garamond" pitchFamily="18" charset="0"/>
              </a:rPr>
              <a:t>regiones</a:t>
            </a:r>
            <a:endParaRPr lang="en-GB" sz="2400" b="1" baseline="-25000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692696"/>
            <a:ext cx="888136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-27383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r>
              <a:rPr lang="en-GB" b="1" dirty="0" smtClean="0">
                <a:solidFill>
                  <a:srgbClr val="800000"/>
                </a:solidFill>
              </a:rPr>
              <a:t> en Nepal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076056" y="5085184"/>
            <a:ext cx="3600400" cy="1656184"/>
          </a:xfrm>
          <a:prstGeom prst="wedgeRoundRectCallout">
            <a:avLst>
              <a:gd name="adj1" fmla="val -53187"/>
              <a:gd name="adj2" fmla="val -82998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como</a:t>
            </a:r>
            <a:r>
              <a:rPr lang="en-GB" sz="2400" dirty="0" smtClean="0">
                <a:latin typeface="Garamond" pitchFamily="18" charset="0"/>
              </a:rPr>
              <a:t> Nepal </a:t>
            </a:r>
            <a:r>
              <a:rPr lang="en-GB" sz="2400" dirty="0" err="1" smtClean="0">
                <a:latin typeface="Garamond" pitchFamily="18" charset="0"/>
              </a:rPr>
              <a:t>muestran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una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reducción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desigual</a:t>
            </a:r>
            <a:r>
              <a:rPr lang="es-AR" sz="2400" dirty="0" smtClean="0">
                <a:latin typeface="Garamond" pitchFamily="18" charset="0"/>
              </a:rPr>
              <a:t> de pobreza entre sus regiones</a:t>
            </a:r>
            <a:endParaRPr lang="en-GB" sz="2400" b="1" baseline="-25000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504" y="0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el </a:t>
            </a:r>
            <a:r>
              <a:rPr lang="en-GB" b="1" dirty="0" err="1" smtClean="0">
                <a:solidFill>
                  <a:srgbClr val="800000"/>
                </a:solidFill>
              </a:rPr>
              <a:t>tiempo</a:t>
            </a:r>
            <a:r>
              <a:rPr lang="en-GB" b="1" dirty="0" smtClean="0">
                <a:solidFill>
                  <a:srgbClr val="800000"/>
                </a:solidFill>
              </a:rPr>
              <a:t> en Nigeria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40" y="764704"/>
            <a:ext cx="87703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047" y="692696"/>
            <a:ext cx="7361792" cy="5400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536" y="-27383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rgbClr val="800000"/>
                </a:solidFill>
              </a:rPr>
              <a:t>Changes over time in MPI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0" y="5805264"/>
            <a:ext cx="9144000" cy="936104"/>
          </a:xfrm>
          <a:prstGeom prst="wedgeRoundRectCallout">
            <a:avLst>
              <a:gd name="adj1" fmla="val -3813"/>
              <a:gd name="adj2" fmla="val -85867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latin typeface="Garamond" pitchFamily="18" charset="0"/>
              </a:rPr>
              <a:t>Si </a:t>
            </a:r>
            <a:r>
              <a:rPr lang="en-GB" sz="2400" dirty="0" err="1" smtClean="0">
                <a:latin typeface="Garamond" pitchFamily="18" charset="0"/>
              </a:rPr>
              <a:t>bien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las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comparaciones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deben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hacerse</a:t>
            </a:r>
            <a:r>
              <a:rPr lang="en-GB" sz="2400" dirty="0" smtClean="0">
                <a:latin typeface="Garamond" pitchFamily="18" charset="0"/>
              </a:rPr>
              <a:t> con </a:t>
            </a:r>
            <a:r>
              <a:rPr lang="en-GB" sz="2400" dirty="0" err="1" smtClean="0">
                <a:latin typeface="Garamond" pitchFamily="18" charset="0"/>
              </a:rPr>
              <a:t>cuidado</a:t>
            </a:r>
            <a:r>
              <a:rPr lang="en-GB" sz="2400" dirty="0" smtClean="0">
                <a:latin typeface="Garamond" pitchFamily="18" charset="0"/>
              </a:rPr>
              <a:t>, se </a:t>
            </a:r>
            <a:r>
              <a:rPr lang="en-GB" sz="2400" dirty="0" err="1" smtClean="0">
                <a:latin typeface="Garamond" pitchFamily="18" charset="0"/>
              </a:rPr>
              <a:t>observan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grandes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disparidades</a:t>
            </a:r>
            <a:r>
              <a:rPr lang="en-GB" sz="2400" dirty="0" smtClean="0">
                <a:latin typeface="Garamond" pitchFamily="18" charset="0"/>
              </a:rPr>
              <a:t> en el </a:t>
            </a:r>
            <a:r>
              <a:rPr lang="en-GB" sz="2400" dirty="0" err="1" smtClean="0">
                <a:latin typeface="Garamond" pitchFamily="18" charset="0"/>
              </a:rPr>
              <a:t>progreso</a:t>
            </a:r>
            <a:r>
              <a:rPr lang="en-GB" sz="2400" dirty="0" smtClean="0">
                <a:latin typeface="Garamond" pitchFamily="18" charset="0"/>
              </a:rPr>
              <a:t> en </a:t>
            </a:r>
            <a:r>
              <a:rPr lang="en-GB" sz="2400" dirty="0" err="1" smtClean="0">
                <a:latin typeface="Garamond" pitchFamily="18" charset="0"/>
              </a:rPr>
              <a:t>Camboya</a:t>
            </a:r>
            <a:r>
              <a:rPr lang="en-GB" sz="2400" dirty="0" smtClean="0">
                <a:latin typeface="Garamond" pitchFamily="18" charset="0"/>
              </a:rPr>
              <a:t>, </a:t>
            </a:r>
            <a:r>
              <a:rPr lang="en-GB" sz="2400" dirty="0" err="1" smtClean="0">
                <a:latin typeface="Garamond" pitchFamily="18" charset="0"/>
              </a:rPr>
              <a:t>Etiopía</a:t>
            </a:r>
            <a:r>
              <a:rPr lang="en-GB" sz="2400" dirty="0" smtClean="0">
                <a:latin typeface="Garamond" pitchFamily="18" charset="0"/>
              </a:rPr>
              <a:t>, Nepal y Senegal</a:t>
            </a:r>
            <a:endParaRPr lang="en-GB" sz="2400" b="1" baseline="-25000" dirty="0" smtClean="0">
              <a:latin typeface="Garamond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0" y="0"/>
            <a:ext cx="8100392" cy="908720"/>
          </a:xfrm>
          <a:prstGeom prst="wedgeRoundRectCallout">
            <a:avLst>
              <a:gd name="adj1" fmla="val 33521"/>
              <a:gd name="adj2" fmla="val 7549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latin typeface="Garamond" pitchFamily="18" charset="0"/>
              </a:rPr>
              <a:t>En </a:t>
            </a:r>
            <a:r>
              <a:rPr lang="en-GB" sz="2400" dirty="0" err="1" smtClean="0">
                <a:latin typeface="Garamond" pitchFamily="18" charset="0"/>
              </a:rPr>
              <a:t>algunos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observamos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aumentos</a:t>
            </a:r>
            <a:r>
              <a:rPr lang="en-GB" sz="2400" dirty="0" smtClean="0">
                <a:latin typeface="Garamond" pitchFamily="18" charset="0"/>
              </a:rPr>
              <a:t> y </a:t>
            </a:r>
            <a:r>
              <a:rPr lang="en-GB" sz="2400" dirty="0" err="1" smtClean="0">
                <a:latin typeface="Garamond" pitchFamily="18" charset="0"/>
              </a:rPr>
              <a:t>caídas</a:t>
            </a:r>
            <a:r>
              <a:rPr lang="en-GB" sz="2400" dirty="0" smtClean="0">
                <a:latin typeface="Garamond" pitchFamily="18" charset="0"/>
              </a:rPr>
              <a:t> en la </a:t>
            </a:r>
            <a:r>
              <a:rPr lang="en-GB" sz="2400" dirty="0" err="1" smtClean="0">
                <a:latin typeface="Garamond" pitchFamily="18" charset="0"/>
              </a:rPr>
              <a:t>pobreza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simultáneamentente</a:t>
            </a:r>
            <a:r>
              <a:rPr lang="en-GB" sz="2400" dirty="0" smtClean="0">
                <a:latin typeface="Garamond" pitchFamily="18" charset="0"/>
              </a:rPr>
              <a:t>: Senegal, Nigeria y Zimbabwe</a:t>
            </a:r>
            <a:endParaRPr lang="en-GB" sz="2400" b="1" baseline="-25000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13309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5400" b="1" kern="0" dirty="0" smtClean="0">
              <a:solidFill>
                <a:srgbClr val="FFFFFF"/>
              </a:solidFill>
              <a:latin typeface="Garamond" pitchFamily="18" charset="0"/>
              <a:ea typeface="+mj-ea"/>
              <a:cs typeface="+mj-cs"/>
              <a:sym typeface="Lucida Grande" charset="0"/>
            </a:endParaRPr>
          </a:p>
          <a:p>
            <a:pPr>
              <a:defRPr/>
            </a:pPr>
            <a:r>
              <a:rPr lang="en-US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DÓNDE VIVEN LOS POBRES</a:t>
            </a:r>
          </a:p>
        </p:txBody>
      </p:sp>
    </p:spTree>
    <p:extLst>
      <p:ext uri="{BB962C8B-B14F-4D97-AF65-F5344CB8AC3E}">
        <p14:creationId xmlns:p14="http://schemas.microsoft.com/office/powerpoint/2010/main" val="350088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60000"/>
                </a:solidFill>
                <a:latin typeface="Garamond" pitchFamily="18" charset="0"/>
              </a:rPr>
              <a:t>109 </a:t>
            </a:r>
            <a:r>
              <a:rPr lang="en-GB" b="1" dirty="0" err="1" smtClean="0">
                <a:solidFill>
                  <a:srgbClr val="760000"/>
                </a:solidFill>
                <a:latin typeface="Garamond" pitchFamily="18" charset="0"/>
              </a:rPr>
              <a:t>Países</a:t>
            </a:r>
            <a:r>
              <a:rPr lang="en-GB" b="1" dirty="0" smtClean="0">
                <a:solidFill>
                  <a:srgbClr val="760000"/>
                </a:solidFill>
                <a:latin typeface="Garamond" pitchFamily="18" charset="0"/>
              </a:rPr>
              <a:t> en </a:t>
            </a:r>
            <a:r>
              <a:rPr lang="en-GB" b="1" dirty="0" err="1" smtClean="0">
                <a:solidFill>
                  <a:srgbClr val="760000"/>
                </a:solidFill>
                <a:latin typeface="Garamond" pitchFamily="18" charset="0"/>
              </a:rPr>
              <a:t>Desarrollo</a:t>
            </a:r>
            <a:r>
              <a:rPr lang="en-GB" b="1" dirty="0" smtClean="0">
                <a:solidFill>
                  <a:srgbClr val="760000"/>
                </a:solidFill>
                <a:latin typeface="Garamond" pitchFamily="18" charset="0"/>
              </a:rPr>
              <a:t>:</a:t>
            </a:r>
            <a:r>
              <a:rPr lang="en-GB" b="1" dirty="0" smtClean="0">
                <a:latin typeface="Garamond" pitchFamily="18" charset="0"/>
              </a:rPr>
              <a:t/>
            </a:r>
            <a:br>
              <a:rPr lang="en-GB" b="1" dirty="0" smtClean="0">
                <a:latin typeface="Garamond" pitchFamily="18" charset="0"/>
              </a:rPr>
            </a:br>
            <a:endParaRPr lang="en-US" b="1" dirty="0" smtClean="0">
              <a:latin typeface="Garamond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4438"/>
            <a:ext cx="8435280" cy="452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latin typeface="Garamond" pitchFamily="18" charset="0"/>
              </a:rPr>
              <a:t>~ 31 </a:t>
            </a:r>
            <a:r>
              <a:rPr lang="en-US" sz="2800" b="1" dirty="0" err="1" smtClean="0">
                <a:latin typeface="Garamond" pitchFamily="18" charset="0"/>
              </a:rPr>
              <a:t>Países</a:t>
            </a:r>
            <a:r>
              <a:rPr lang="en-US" sz="2800" b="1" dirty="0" smtClean="0">
                <a:latin typeface="Garamond" pitchFamily="18" charset="0"/>
              </a:rPr>
              <a:t> de </a:t>
            </a:r>
            <a:r>
              <a:rPr lang="en-US" sz="2800" b="1" dirty="0" err="1" smtClean="0">
                <a:latin typeface="Garamond" pitchFamily="18" charset="0"/>
              </a:rPr>
              <a:t>Ingresos</a:t>
            </a:r>
            <a:r>
              <a:rPr lang="en-US" sz="2800" b="1" dirty="0" smtClean="0">
                <a:latin typeface="Garamond" pitchFamily="18" charset="0"/>
              </a:rPr>
              <a:t> </a:t>
            </a:r>
            <a:r>
              <a:rPr lang="en-US" sz="2800" b="1" dirty="0" err="1" smtClean="0">
                <a:latin typeface="Garamond" pitchFamily="18" charset="0"/>
              </a:rPr>
              <a:t>Bajos</a:t>
            </a:r>
            <a:r>
              <a:rPr lang="en-US" sz="2800" dirty="0" smtClean="0">
                <a:latin typeface="Garamond" pitchFamily="18" charset="0"/>
              </a:rPr>
              <a:t>, (700.9 M)</a:t>
            </a:r>
          </a:p>
          <a:p>
            <a:pPr marL="0" indent="0">
              <a:buNone/>
            </a:pPr>
            <a:r>
              <a:rPr lang="en-US" sz="2800" dirty="0" smtClean="0">
                <a:latin typeface="Garamond" pitchFamily="18" charset="0"/>
              </a:rPr>
              <a:t>~ 70 </a:t>
            </a:r>
            <a:r>
              <a:rPr lang="en-US" sz="2800" b="1" dirty="0" err="1" smtClean="0">
                <a:latin typeface="Garamond" pitchFamily="18" charset="0"/>
              </a:rPr>
              <a:t>Países</a:t>
            </a:r>
            <a:r>
              <a:rPr lang="en-US" sz="2800" b="1" dirty="0" smtClean="0">
                <a:latin typeface="Garamond" pitchFamily="18" charset="0"/>
              </a:rPr>
              <a:t> de </a:t>
            </a:r>
            <a:r>
              <a:rPr lang="en-US" sz="2800" b="1" dirty="0" err="1" smtClean="0">
                <a:latin typeface="Garamond" pitchFamily="18" charset="0"/>
              </a:rPr>
              <a:t>Ingresos</a:t>
            </a:r>
            <a:r>
              <a:rPr lang="en-US" sz="2800" b="1" dirty="0" smtClean="0">
                <a:latin typeface="Garamond" pitchFamily="18" charset="0"/>
              </a:rPr>
              <a:t> </a:t>
            </a:r>
            <a:r>
              <a:rPr lang="en-US" sz="2800" b="1" dirty="0" err="1" smtClean="0">
                <a:latin typeface="Garamond" pitchFamily="18" charset="0"/>
              </a:rPr>
              <a:t>Medios</a:t>
            </a:r>
            <a:r>
              <a:rPr lang="en-US" sz="2800" dirty="0" smtClean="0">
                <a:latin typeface="Garamond" pitchFamily="18" charset="0"/>
              </a:rPr>
              <a:t>, (4557.9 M), de los </a:t>
            </a:r>
            <a:r>
              <a:rPr lang="en-US" sz="2800" dirty="0" err="1" smtClean="0">
                <a:latin typeface="Garamond" pitchFamily="18" charset="0"/>
              </a:rPr>
              <a:t>cuales</a:t>
            </a:r>
            <a:r>
              <a:rPr lang="en-US" sz="2800" dirty="0" smtClean="0">
                <a:latin typeface="Garamond" pitchFamily="18" charset="0"/>
              </a:rPr>
              <a:t>: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Garamond" pitchFamily="18" charset="0"/>
              </a:rPr>
              <a:t>~ 42 </a:t>
            </a:r>
            <a:r>
              <a:rPr lang="en-US" sz="2400" b="1" dirty="0" err="1" smtClean="0">
                <a:latin typeface="Garamond" pitchFamily="18" charset="0"/>
              </a:rPr>
              <a:t>Ingreso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Medio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Bajo</a:t>
            </a:r>
            <a:r>
              <a:rPr lang="en-US" sz="2400" dirty="0" smtClean="0">
                <a:latin typeface="Garamond" pitchFamily="18" charset="0"/>
              </a:rPr>
              <a:t> (2378.9 M)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Garamond" pitchFamily="18" charset="0"/>
              </a:rPr>
              <a:t>~ 28 </a:t>
            </a:r>
            <a:r>
              <a:rPr lang="en-US" sz="2400" b="1" dirty="0" err="1" smtClean="0">
                <a:latin typeface="Garamond" pitchFamily="18" charset="0"/>
              </a:rPr>
              <a:t>Ingreso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en-US" sz="2400" b="1" dirty="0" err="1" smtClean="0">
                <a:latin typeface="Garamond" pitchFamily="18" charset="0"/>
              </a:rPr>
              <a:t>Medio</a:t>
            </a:r>
            <a:r>
              <a:rPr lang="en-US" sz="2400" b="1" dirty="0" smtClean="0">
                <a:latin typeface="Garamond" pitchFamily="18" charset="0"/>
              </a:rPr>
              <a:t> Alto </a:t>
            </a:r>
            <a:r>
              <a:rPr lang="en-US" sz="2400" dirty="0" smtClean="0">
                <a:latin typeface="Garamond" pitchFamily="18" charset="0"/>
              </a:rPr>
              <a:t>(2179.0 M)</a:t>
            </a:r>
          </a:p>
          <a:p>
            <a:pPr marL="0" indent="0">
              <a:buNone/>
            </a:pPr>
            <a:r>
              <a:rPr lang="en-US" sz="2800" dirty="0" smtClean="0">
                <a:latin typeface="Garamond" pitchFamily="18" charset="0"/>
              </a:rPr>
              <a:t>~ 8 </a:t>
            </a:r>
            <a:r>
              <a:rPr lang="en-US" sz="2800" b="1" dirty="0" err="1" smtClean="0">
                <a:latin typeface="Garamond" pitchFamily="18" charset="0"/>
              </a:rPr>
              <a:t>Países</a:t>
            </a:r>
            <a:r>
              <a:rPr lang="en-US" sz="2800" b="1" dirty="0" smtClean="0">
                <a:latin typeface="Garamond" pitchFamily="18" charset="0"/>
              </a:rPr>
              <a:t> de </a:t>
            </a:r>
            <a:r>
              <a:rPr lang="en-US" sz="2800" b="1" dirty="0" err="1" smtClean="0">
                <a:latin typeface="Garamond" pitchFamily="18" charset="0"/>
              </a:rPr>
              <a:t>Ingresos</a:t>
            </a:r>
            <a:r>
              <a:rPr lang="en-US" sz="2800" b="1" dirty="0" smtClean="0">
                <a:latin typeface="Garamond" pitchFamily="18" charset="0"/>
              </a:rPr>
              <a:t> Altos </a:t>
            </a:r>
            <a:r>
              <a:rPr lang="en-US" sz="2800" dirty="0" smtClean="0">
                <a:latin typeface="Garamond" pitchFamily="18" charset="0"/>
              </a:rPr>
              <a:t>(41.2 M), de los </a:t>
            </a:r>
            <a:r>
              <a:rPr lang="en-US" sz="2800" dirty="0" err="1" smtClean="0">
                <a:latin typeface="Garamond" pitchFamily="18" charset="0"/>
              </a:rPr>
              <a:t>cuales</a:t>
            </a:r>
            <a:r>
              <a:rPr lang="en-US" sz="2800" dirty="0" smtClean="0">
                <a:latin typeface="Garamond" pitchFamily="18" charset="0"/>
              </a:rPr>
              <a:t>: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Garamond" pitchFamily="18" charset="0"/>
              </a:rPr>
              <a:t>~ 5 </a:t>
            </a:r>
            <a:r>
              <a:rPr lang="en-US" sz="2400" b="1" dirty="0" smtClean="0">
                <a:latin typeface="Garamond" pitchFamily="18" charset="0"/>
              </a:rPr>
              <a:t>OECD</a:t>
            </a:r>
            <a:r>
              <a:rPr lang="en-US" sz="2400" dirty="0" smtClean="0">
                <a:latin typeface="Garamond" pitchFamily="18" charset="0"/>
              </a:rPr>
              <a:t> (29.2 M)</a:t>
            </a:r>
          </a:p>
          <a:p>
            <a:pPr marL="457200" lvl="1" indent="0">
              <a:buNone/>
            </a:pPr>
            <a:r>
              <a:rPr lang="en-US" sz="2400" dirty="0">
                <a:latin typeface="Garamond" pitchFamily="18" charset="0"/>
              </a:rPr>
              <a:t>~ 3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b="1" dirty="0" smtClean="0">
                <a:latin typeface="Garamond" pitchFamily="18" charset="0"/>
              </a:rPr>
              <a:t>no OECD </a:t>
            </a:r>
            <a:r>
              <a:rPr lang="en-US" sz="2400" dirty="0" smtClean="0">
                <a:latin typeface="Garamond" pitchFamily="18" charset="0"/>
              </a:rPr>
              <a:t>(12 M)</a:t>
            </a:r>
          </a:p>
          <a:p>
            <a:pPr marL="0" lvl="0" indent="0">
              <a:buNone/>
            </a:pPr>
            <a:endParaRPr lang="en-US" sz="2800" dirty="0" smtClean="0">
              <a:latin typeface="Garamond" pitchFamily="18" charset="0"/>
            </a:endParaRPr>
          </a:p>
          <a:p>
            <a:pPr>
              <a:buFontTx/>
              <a:buNone/>
            </a:pPr>
            <a:r>
              <a:rPr lang="en-GB" sz="4000" b="1" i="1" dirty="0" err="1" smtClean="0">
                <a:latin typeface="Garamond" pitchFamily="18" charset="0"/>
              </a:rPr>
              <a:t>Población</a:t>
            </a:r>
            <a:r>
              <a:rPr lang="en-GB" sz="4000" b="1" i="1" dirty="0" smtClean="0">
                <a:latin typeface="Garamond" pitchFamily="18" charset="0"/>
              </a:rPr>
              <a:t> Total: 5.3 Billion people</a:t>
            </a:r>
          </a:p>
          <a:p>
            <a:pPr algn="ctr">
              <a:buFontTx/>
              <a:buNone/>
            </a:pPr>
            <a:r>
              <a:rPr lang="en-GB" sz="2800" dirty="0" err="1" smtClean="0">
                <a:latin typeface="Garamond" pitchFamily="18" charset="0"/>
              </a:rPr>
              <a:t>Que</a:t>
            </a:r>
            <a:r>
              <a:rPr lang="en-GB" sz="2800" dirty="0" smtClean="0">
                <a:latin typeface="Garamond" pitchFamily="18" charset="0"/>
              </a:rPr>
              <a:t> </a:t>
            </a:r>
            <a:r>
              <a:rPr lang="en-GB" sz="2800" dirty="0" err="1" smtClean="0">
                <a:latin typeface="Garamond" pitchFamily="18" charset="0"/>
              </a:rPr>
              <a:t>representa</a:t>
            </a:r>
            <a:r>
              <a:rPr lang="en-GB" sz="2800" dirty="0" smtClean="0">
                <a:latin typeface="Garamond" pitchFamily="18" charset="0"/>
              </a:rPr>
              <a:t> 78% de la </a:t>
            </a:r>
            <a:r>
              <a:rPr lang="en-GB" sz="2800" dirty="0" err="1" smtClean="0">
                <a:latin typeface="Garamond" pitchFamily="18" charset="0"/>
              </a:rPr>
              <a:t>población</a:t>
            </a:r>
            <a:r>
              <a:rPr lang="en-GB" sz="2800" dirty="0" smtClean="0">
                <a:latin typeface="Garamond" pitchFamily="18" charset="0"/>
              </a:rPr>
              <a:t> </a:t>
            </a:r>
            <a:r>
              <a:rPr lang="en-GB" sz="2800" dirty="0" err="1" smtClean="0">
                <a:latin typeface="Garamond" pitchFamily="18" charset="0"/>
              </a:rPr>
              <a:t>mundial</a:t>
            </a:r>
            <a:endParaRPr lang="en-GB" sz="2800" dirty="0" smtClean="0">
              <a:latin typeface="Garamond" pitchFamily="18" charset="0"/>
            </a:endParaRPr>
          </a:p>
          <a:p>
            <a:pPr algn="ctr">
              <a:buFontTx/>
              <a:buNone/>
            </a:pPr>
            <a:r>
              <a:rPr lang="en-GB" sz="2800" dirty="0" smtClean="0">
                <a:latin typeface="Garamond" pitchFamily="18" charset="0"/>
              </a:rPr>
              <a:t>(population figures from 2010; data from 2000-2011).</a:t>
            </a:r>
            <a:endParaRPr lang="en-US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19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5 Rectángulo"/>
          <p:cNvSpPr>
            <a:spLocks noChangeArrowheads="1"/>
          </p:cNvSpPr>
          <p:nvPr/>
        </p:nvSpPr>
        <p:spPr bwMode="auto">
          <a:xfrm>
            <a:off x="179388" y="0"/>
            <a:ext cx="871378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IPM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varía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mucho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dentro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de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las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categorías</a:t>
            </a:r>
            <a:r>
              <a:rPr lang="en-US" sz="3200" b="1" dirty="0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 de </a:t>
            </a:r>
            <a:r>
              <a:rPr lang="en-US" sz="3200" b="1" dirty="0" err="1" smtClean="0">
                <a:solidFill>
                  <a:srgbClr val="760000"/>
                </a:solidFill>
                <a:latin typeface="Garamond" pitchFamily="18" charset="0"/>
                <a:ea typeface="+mn-ea"/>
                <a:cs typeface="+mn-cs"/>
              </a:rPr>
              <a:t>ingreso</a:t>
            </a:r>
            <a:endParaRPr lang="es-AR" sz="3200" dirty="0" smtClean="0">
              <a:solidFill>
                <a:prstClr val="black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3"/>
            <a:ext cx="820578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59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74341" cy="60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5050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3588"/>
              </p:ext>
            </p:extLst>
          </p:nvPr>
        </p:nvGraphicFramePr>
        <p:xfrm>
          <a:off x="2194885" y="2484041"/>
          <a:ext cx="6949115" cy="431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4716016" y="-27384"/>
            <a:ext cx="4427984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s-ES" sz="3000" b="1" kern="0" dirty="0">
                <a:solidFill>
                  <a:srgbClr val="800000"/>
                </a:solidFill>
                <a:latin typeface="Garamond"/>
                <a:ea typeface="+mj-ea"/>
                <a:cs typeface="+mj-cs"/>
              </a:rPr>
              <a:t>La mitad de la población mundial considerada en el IPM vive en Asia del Sur, y 29% en África Sub-Sahariana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330" y="4365104"/>
            <a:ext cx="3222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en-GB"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 err="1" smtClean="0">
                <a:latin typeface="Garamond"/>
                <a:ea typeface="+mn-ea"/>
                <a:cs typeface="+mn-cs"/>
              </a:rPr>
              <a:t>Individuos</a:t>
            </a:r>
            <a:r>
              <a:rPr lang="en-GB" sz="2800" b="1" dirty="0" smtClean="0">
                <a:latin typeface="Garamond"/>
                <a:ea typeface="+mn-ea"/>
                <a:cs typeface="+mn-cs"/>
              </a:rPr>
              <a:t> </a:t>
            </a:r>
            <a:r>
              <a:rPr lang="en-GB" sz="2800" b="1" dirty="0" err="1" smtClean="0">
                <a:latin typeface="Garamond"/>
                <a:ea typeface="+mn-ea"/>
                <a:cs typeface="+mn-cs"/>
              </a:rPr>
              <a:t>pobres</a:t>
            </a:r>
            <a:r>
              <a:rPr lang="en-GB" sz="2800" b="1" dirty="0" smtClean="0">
                <a:latin typeface="Garamond"/>
                <a:ea typeface="+mn-ea"/>
                <a:cs typeface="+mn-cs"/>
              </a:rPr>
              <a:t> </a:t>
            </a:r>
            <a:r>
              <a:rPr lang="en-GB" sz="2800" b="1" dirty="0" err="1" smtClean="0">
                <a:latin typeface="Garamond"/>
                <a:ea typeface="+mn-ea"/>
                <a:cs typeface="+mn-cs"/>
              </a:rPr>
              <a:t>por</a:t>
            </a:r>
            <a:r>
              <a:rPr lang="en-GB" sz="2800" b="1" dirty="0" smtClean="0">
                <a:latin typeface="Garamond"/>
                <a:ea typeface="+mn-ea"/>
                <a:cs typeface="+mn-cs"/>
              </a:rPr>
              <a:t> IPM, </a:t>
            </a:r>
            <a:r>
              <a:rPr lang="en-GB" sz="2800" b="1" dirty="0" err="1" smtClean="0">
                <a:latin typeface="Garamond"/>
                <a:ea typeface="+mn-ea"/>
                <a:cs typeface="+mn-cs"/>
              </a:rPr>
              <a:t>por</a:t>
            </a:r>
            <a:r>
              <a:rPr lang="en-GB" sz="2800" b="1" dirty="0" smtClean="0">
                <a:latin typeface="Garamond"/>
                <a:ea typeface="+mn-ea"/>
                <a:cs typeface="+mn-cs"/>
              </a:rPr>
              <a:t> </a:t>
            </a:r>
            <a:r>
              <a:rPr lang="en-GB" sz="2800" b="1" dirty="0" err="1" smtClean="0">
                <a:latin typeface="Garamond"/>
                <a:ea typeface="+mn-ea"/>
                <a:cs typeface="+mn-cs"/>
              </a:rPr>
              <a:t>región</a:t>
            </a:r>
            <a:endParaRPr lang="en-GB" sz="2800" b="1" dirty="0"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16" y="233589"/>
            <a:ext cx="4879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err="1" smtClean="0">
                <a:latin typeface="Garamond"/>
              </a:rPr>
              <a:t>Población</a:t>
            </a:r>
            <a:r>
              <a:rPr lang="en-GB" sz="1800" b="1" dirty="0" smtClean="0">
                <a:latin typeface="Garamond"/>
              </a:rPr>
              <a:t> Total </a:t>
            </a:r>
            <a:r>
              <a:rPr lang="en-GB" sz="1800" b="1" dirty="0">
                <a:latin typeface="Garamond"/>
              </a:rPr>
              <a:t>e</a:t>
            </a:r>
            <a:r>
              <a:rPr lang="en-GB" sz="1800" b="1" dirty="0" smtClean="0">
                <a:latin typeface="Garamond"/>
              </a:rPr>
              <a:t>n los 104 </a:t>
            </a:r>
            <a:r>
              <a:rPr lang="en-GB" sz="1800" b="1" dirty="0" err="1" smtClean="0">
                <a:latin typeface="Garamond"/>
              </a:rPr>
              <a:t>países</a:t>
            </a:r>
            <a:r>
              <a:rPr lang="en-GB" sz="1800" b="1" dirty="0" smtClean="0">
                <a:latin typeface="Garamond"/>
              </a:rPr>
              <a:t> del IPM 2013</a:t>
            </a:r>
            <a:endParaRPr lang="en-GB" sz="1800" b="1" dirty="0">
              <a:latin typeface="Garamond"/>
            </a:endParaRPr>
          </a:p>
        </p:txBody>
      </p:sp>
      <p:graphicFrame>
        <p:nvGraphicFramePr>
          <p:cNvPr id="13" name="Chart 1"/>
          <p:cNvGraphicFramePr>
            <a:graphicFrameLocks/>
          </p:cNvGraphicFramePr>
          <p:nvPr>
            <p:extLst/>
          </p:nvPr>
        </p:nvGraphicFramePr>
        <p:xfrm>
          <a:off x="-396552" y="602921"/>
          <a:ext cx="475200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"/>
          <p:cNvGraphicFramePr>
            <a:graphicFrameLocks/>
          </p:cNvGraphicFramePr>
          <p:nvPr>
            <p:extLst/>
          </p:nvPr>
        </p:nvGraphicFramePr>
        <p:xfrm>
          <a:off x="1673621" y="2708920"/>
          <a:ext cx="7452320" cy="437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81722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647340"/>
              </p:ext>
            </p:extLst>
          </p:nvPr>
        </p:nvGraphicFramePr>
        <p:xfrm>
          <a:off x="2609528" y="2028910"/>
          <a:ext cx="6715000" cy="5750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800000"/>
                </a:solidFill>
                <a:latin typeface="Garamond" pitchFamily="18" charset="0"/>
              </a:rPr>
              <a:t>La mayoría de las personas pobres viven en países de ingresos medios</a:t>
            </a:r>
            <a:r>
              <a:rPr lang="en-GB" sz="3600" b="1" dirty="0" smtClean="0">
                <a:solidFill>
                  <a:srgbClr val="800000"/>
                </a:solidFill>
                <a:latin typeface="Garamond" pitchFamily="18" charset="0"/>
              </a:rPr>
              <a:t>. </a:t>
            </a:r>
            <a:br>
              <a:rPr lang="en-GB" sz="3600" b="1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72% de los </a:t>
            </a:r>
            <a:r>
              <a:rPr lang="en-GB" sz="2700" b="1" dirty="0" err="1" smtClean="0">
                <a:solidFill>
                  <a:srgbClr val="800000"/>
                </a:solidFill>
                <a:latin typeface="Garamond" pitchFamily="18" charset="0"/>
              </a:rPr>
              <a:t>pobres</a:t>
            </a: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 </a:t>
            </a:r>
            <a:r>
              <a:rPr lang="en-GB" sz="2700" b="1" dirty="0" err="1" smtClean="0">
                <a:solidFill>
                  <a:srgbClr val="800000"/>
                </a:solidFill>
                <a:latin typeface="Garamond" pitchFamily="18" charset="0"/>
              </a:rPr>
              <a:t>por</a:t>
            </a: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 IPM </a:t>
            </a:r>
            <a:r>
              <a:rPr lang="en-GB" sz="2700" b="1" dirty="0">
                <a:solidFill>
                  <a:srgbClr val="800000"/>
                </a:solidFill>
                <a:latin typeface="Garamond" pitchFamily="18" charset="0"/>
              </a:rPr>
              <a:t>v</a:t>
            </a: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ive en </a:t>
            </a:r>
            <a:r>
              <a:rPr lang="en-GB" sz="2700" b="1" dirty="0" err="1" smtClean="0">
                <a:solidFill>
                  <a:srgbClr val="800000"/>
                </a:solidFill>
                <a:latin typeface="Garamond" pitchFamily="18" charset="0"/>
              </a:rPr>
              <a:t>Países</a:t>
            </a: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 de </a:t>
            </a:r>
            <a:r>
              <a:rPr lang="en-GB" sz="2700" b="1" dirty="0" err="1" smtClean="0">
                <a:solidFill>
                  <a:srgbClr val="800000"/>
                </a:solidFill>
                <a:latin typeface="Garamond" pitchFamily="18" charset="0"/>
              </a:rPr>
              <a:t>Ingresos</a:t>
            </a:r>
            <a:r>
              <a:rPr lang="en-GB" sz="2700" b="1" dirty="0" smtClean="0">
                <a:solidFill>
                  <a:srgbClr val="800000"/>
                </a:solidFill>
                <a:latin typeface="Garamond" pitchFamily="18" charset="0"/>
              </a:rPr>
              <a:t> </a:t>
            </a:r>
            <a:r>
              <a:rPr lang="en-GB" sz="2700" b="1" dirty="0" err="1" smtClean="0">
                <a:solidFill>
                  <a:srgbClr val="800000"/>
                </a:solidFill>
                <a:latin typeface="Garamond" pitchFamily="18" charset="0"/>
              </a:rPr>
              <a:t>Medios</a:t>
            </a:r>
            <a:endParaRPr lang="en-GB" sz="2700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28800"/>
            <a:ext cx="5004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err="1" smtClean="0">
                <a:latin typeface="Garamond"/>
              </a:rPr>
              <a:t>Población</a:t>
            </a:r>
            <a:r>
              <a:rPr lang="en-GB" sz="2000" b="1" dirty="0" smtClean="0">
                <a:latin typeface="Garamond"/>
              </a:rPr>
              <a:t> Total </a:t>
            </a:r>
            <a:r>
              <a:rPr lang="en-GB" sz="2000" b="1" dirty="0" err="1" smtClean="0">
                <a:latin typeface="Garamond"/>
              </a:rPr>
              <a:t>por</a:t>
            </a:r>
            <a:r>
              <a:rPr lang="en-GB" sz="2000" b="1" dirty="0" smtClean="0">
                <a:latin typeface="Garamond"/>
              </a:rPr>
              <a:t> </a:t>
            </a:r>
          </a:p>
          <a:p>
            <a:pPr algn="l"/>
            <a:r>
              <a:rPr lang="en-GB" sz="2000" b="1" dirty="0" err="1" smtClean="0">
                <a:latin typeface="Garamond"/>
              </a:rPr>
              <a:t>Categoría</a:t>
            </a:r>
            <a:r>
              <a:rPr lang="en-GB" sz="2000" b="1" dirty="0" smtClean="0">
                <a:latin typeface="Garamond"/>
              </a:rPr>
              <a:t> de </a:t>
            </a:r>
            <a:r>
              <a:rPr lang="en-GB" sz="2000" b="1" dirty="0" err="1" smtClean="0">
                <a:latin typeface="Garamond"/>
              </a:rPr>
              <a:t>Ingreso</a:t>
            </a:r>
            <a:endParaRPr lang="en-GB" sz="2000" b="1" dirty="0">
              <a:latin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8634" y="1828855"/>
            <a:ext cx="442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 smtClean="0">
                <a:latin typeface="Garamond"/>
              </a:rPr>
              <a:t>Población</a:t>
            </a:r>
            <a:r>
              <a:rPr lang="en-GB" sz="2400" b="1" dirty="0" smtClean="0">
                <a:latin typeface="Garamond"/>
              </a:rPr>
              <a:t> </a:t>
            </a:r>
            <a:r>
              <a:rPr lang="en-GB" sz="2400" b="1" dirty="0" err="1" smtClean="0">
                <a:latin typeface="Garamond"/>
              </a:rPr>
              <a:t>Pobre</a:t>
            </a:r>
            <a:r>
              <a:rPr lang="en-GB" sz="2400" b="1" dirty="0" smtClean="0">
                <a:latin typeface="Garamond"/>
              </a:rPr>
              <a:t> </a:t>
            </a:r>
            <a:r>
              <a:rPr lang="en-GB" sz="2400" b="1" dirty="0" err="1" smtClean="0">
                <a:latin typeface="Garamond"/>
              </a:rPr>
              <a:t>por</a:t>
            </a:r>
            <a:r>
              <a:rPr lang="en-GB" sz="2400" b="1" dirty="0" smtClean="0">
                <a:latin typeface="Garamond"/>
              </a:rPr>
              <a:t> IPM</a:t>
            </a:r>
            <a:endParaRPr lang="en-GB" sz="2400" b="1" dirty="0">
              <a:latin typeface="Garamond"/>
            </a:endParaRPr>
          </a:p>
        </p:txBody>
      </p:sp>
      <p:graphicFrame>
        <p:nvGraphicFramePr>
          <p:cNvPr id="9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821305"/>
              </p:ext>
            </p:extLst>
          </p:nvPr>
        </p:nvGraphicFramePr>
        <p:xfrm>
          <a:off x="-756592" y="2492896"/>
          <a:ext cx="4842024" cy="3200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5661248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Garamond"/>
              </a:rPr>
              <a:t>Datos</a:t>
            </a:r>
            <a:r>
              <a:rPr lang="en-GB" sz="2000" dirty="0" smtClean="0">
                <a:latin typeface="Garamond"/>
              </a:rPr>
              <a:t> </a:t>
            </a:r>
            <a:r>
              <a:rPr lang="en-GB" sz="2000" dirty="0" err="1" smtClean="0">
                <a:latin typeface="Garamond"/>
              </a:rPr>
              <a:t>poblacionales</a:t>
            </a:r>
            <a:r>
              <a:rPr lang="en-GB" sz="2000" dirty="0" smtClean="0">
                <a:latin typeface="Garamond"/>
              </a:rPr>
              <a:t> 2010</a:t>
            </a:r>
            <a:endParaRPr lang="en-GB" sz="2000" dirty="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594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9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13309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5400" b="1" kern="0" dirty="0" smtClean="0">
              <a:solidFill>
                <a:srgbClr val="FFFFFF"/>
              </a:solidFill>
              <a:latin typeface="Garamond" pitchFamily="18" charset="0"/>
              <a:ea typeface="+mj-ea"/>
              <a:cs typeface="+mj-cs"/>
              <a:sym typeface="Lucida Grande" charset="0"/>
            </a:endParaRPr>
          </a:p>
          <a:p>
            <a:pPr>
              <a:defRPr/>
            </a:pPr>
            <a:r>
              <a:rPr lang="es-AR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METODOLOGÍA </a:t>
            </a:r>
          </a:p>
          <a:p>
            <a:pPr>
              <a:defRPr/>
            </a:pPr>
            <a:r>
              <a:rPr lang="es-AR" sz="5400" b="1" kern="0" dirty="0" smtClean="0">
                <a:solidFill>
                  <a:srgbClr val="FFFFFF"/>
                </a:solidFill>
                <a:latin typeface="Garamond" pitchFamily="18" charset="0"/>
                <a:ea typeface="+mj-ea"/>
                <a:cs typeface="+mj-cs"/>
                <a:sym typeface="Lucida Grande" charset="0"/>
              </a:rPr>
              <a:t>DEL IPM</a:t>
            </a:r>
            <a:endParaRPr lang="en-US" sz="5400" b="1" kern="0" dirty="0" smtClean="0">
              <a:solidFill>
                <a:srgbClr val="FFFFFF"/>
              </a:solidFill>
              <a:latin typeface="Garamond" pitchFamily="18" charset="0"/>
              <a:ea typeface="+mj-ea"/>
              <a:cs typeface="+mj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6000" b="1" dirty="0" smtClean="0">
                <a:solidFill>
                  <a:schemeClr val="bg1"/>
                </a:solidFill>
                <a:latin typeface="Garamond" pitchFamily="18" charset="0"/>
              </a:rPr>
              <a:t>IPM y $1.25 </a:t>
            </a:r>
            <a:r>
              <a:rPr lang="en-US" sz="6000" b="1" dirty="0" err="1" smtClean="0">
                <a:solidFill>
                  <a:schemeClr val="bg1"/>
                </a:solidFill>
                <a:latin typeface="Garamond" pitchFamily="18" charset="0"/>
              </a:rPr>
              <a:t>por</a:t>
            </a:r>
            <a:r>
              <a:rPr lang="en-US" sz="60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Garamond" pitchFamily="18" charset="0"/>
              </a:rPr>
              <a:t>día</a:t>
            </a:r>
            <a:r>
              <a:rPr lang="en-US" sz="6000" b="1" dirty="0" smtClean="0">
                <a:solidFill>
                  <a:schemeClr val="bg1"/>
                </a:solidFill>
                <a:latin typeface="Garamond" pitchFamily="18" charset="0"/>
              </a:rPr>
              <a:t>:</a:t>
            </a:r>
            <a:br>
              <a:rPr lang="en-US" sz="60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6000" b="1" dirty="0" err="1" smtClean="0">
                <a:solidFill>
                  <a:schemeClr val="bg1"/>
                </a:solidFill>
                <a:latin typeface="Garamond" pitchFamily="18" charset="0"/>
              </a:rPr>
              <a:t>complementarios</a:t>
            </a:r>
            <a:endParaRPr lang="en-US" sz="60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5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395536" y="316970"/>
            <a:ext cx="8496944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rgbClr val="800000"/>
                </a:solidFill>
              </a:rPr>
              <a:t>IPM </a:t>
            </a:r>
            <a:r>
              <a:rPr lang="en-GB" b="1" dirty="0" err="1" smtClean="0">
                <a:solidFill>
                  <a:srgbClr val="800000"/>
                </a:solidFill>
              </a:rPr>
              <a:t>vs</a:t>
            </a:r>
            <a:r>
              <a:rPr lang="en-GB" b="1" dirty="0" smtClean="0">
                <a:solidFill>
                  <a:srgbClr val="800000"/>
                </a:solidFill>
              </a:rPr>
              <a:t> $1.25/</a:t>
            </a:r>
            <a:r>
              <a:rPr lang="en-GB" b="1" dirty="0" err="1" smtClean="0">
                <a:solidFill>
                  <a:srgbClr val="800000"/>
                </a:solidFill>
              </a:rPr>
              <a:t>día</a:t>
            </a:r>
            <a:r>
              <a:rPr lang="en-GB" b="1" dirty="0" smtClean="0">
                <a:solidFill>
                  <a:srgbClr val="800000"/>
                </a:solidFill>
              </a:rPr>
              <a:t>:  16 </a:t>
            </a:r>
            <a:r>
              <a:rPr lang="en-GB" b="1" dirty="0" err="1" smtClean="0">
                <a:solidFill>
                  <a:srgbClr val="800000"/>
                </a:solidFill>
              </a:rPr>
              <a:t>comparaciones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181065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GB" sz="2400" dirty="0" err="1" smtClean="0">
                <a:latin typeface="Garamond" pitchFamily="18" charset="0"/>
              </a:rPr>
              <a:t>Difícil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comparar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tendencia</a:t>
            </a:r>
            <a:r>
              <a:rPr lang="en-GB" sz="2400" dirty="0" smtClean="0">
                <a:latin typeface="Garamond" pitchFamily="18" charset="0"/>
              </a:rPr>
              <a:t> de IPM </a:t>
            </a:r>
            <a:r>
              <a:rPr lang="en-GB" sz="2400" dirty="0" err="1" smtClean="0">
                <a:latin typeface="Garamond" pitchFamily="18" charset="0"/>
              </a:rPr>
              <a:t>vs</a:t>
            </a:r>
            <a:r>
              <a:rPr lang="en-GB" sz="2400" dirty="0" smtClean="0">
                <a:latin typeface="Garamond" pitchFamily="18" charset="0"/>
              </a:rPr>
              <a:t> $1.25 dado a la </a:t>
            </a:r>
            <a:r>
              <a:rPr lang="en-GB" sz="2400" dirty="0" err="1" smtClean="0">
                <a:latin typeface="Garamond" pitchFamily="18" charset="0"/>
              </a:rPr>
              <a:t>poca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frecuencia</a:t>
            </a:r>
            <a:r>
              <a:rPr lang="en-GB" sz="2400" dirty="0" smtClean="0">
                <a:latin typeface="Garamond" pitchFamily="18" charset="0"/>
              </a:rPr>
              <a:t> en los </a:t>
            </a:r>
            <a:r>
              <a:rPr lang="en-GB" sz="2400" dirty="0" err="1" smtClean="0">
                <a:latin typeface="Garamond" pitchFamily="18" charset="0"/>
              </a:rPr>
              <a:t>datos</a:t>
            </a:r>
            <a:endParaRPr lang="en-GB" sz="2400" dirty="0" smtClean="0">
              <a:latin typeface="Garamond" pitchFamily="18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GB" sz="2400" dirty="0" smtClean="0">
              <a:latin typeface="Garamond" pitchFamily="18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400" dirty="0" err="1" smtClean="0">
                <a:latin typeface="Garamond" pitchFamily="18" charset="0"/>
              </a:rPr>
              <a:t>Comparaciones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para</a:t>
            </a:r>
            <a:r>
              <a:rPr lang="en-US" sz="2400" dirty="0" smtClean="0">
                <a:latin typeface="Garamond" pitchFamily="18" charset="0"/>
              </a:rPr>
              <a:t> el </a:t>
            </a:r>
            <a:r>
              <a:rPr lang="en-US" sz="2400" dirty="0" err="1" smtClean="0">
                <a:latin typeface="Garamond" pitchFamily="18" charset="0"/>
              </a:rPr>
              <a:t>mismo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año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sólo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están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disponibles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para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Perú</a:t>
            </a:r>
            <a:r>
              <a:rPr lang="en-US" sz="2400" dirty="0" smtClean="0">
                <a:latin typeface="Garamond" pitchFamily="18" charset="0"/>
              </a:rPr>
              <a:t> y Colombia.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No hay </a:t>
            </a:r>
            <a:r>
              <a:rPr lang="en-GB" sz="2400" dirty="0" err="1" smtClean="0">
                <a:latin typeface="Garamond" pitchFamily="18" charset="0"/>
              </a:rPr>
              <a:t>datos</a:t>
            </a:r>
            <a:r>
              <a:rPr lang="en-GB" sz="2400" dirty="0" smtClean="0">
                <a:latin typeface="Garamond" pitchFamily="18" charset="0"/>
              </a:rPr>
              <a:t> de $1.25 </a:t>
            </a:r>
            <a:r>
              <a:rPr lang="en-GB" sz="2400" dirty="0" err="1" smtClean="0">
                <a:latin typeface="Garamond" pitchFamily="18" charset="0"/>
              </a:rPr>
              <a:t>para</a:t>
            </a:r>
            <a:r>
              <a:rPr lang="en-GB" sz="2400" dirty="0" smtClean="0">
                <a:latin typeface="Garamond" pitchFamily="18" charset="0"/>
              </a:rPr>
              <a:t> Zimbabwe.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En el </a:t>
            </a:r>
            <a:r>
              <a:rPr lang="en-GB" sz="2400" dirty="0" err="1" smtClean="0">
                <a:latin typeface="Garamond" pitchFamily="18" charset="0"/>
              </a:rPr>
              <a:t>caso</a:t>
            </a:r>
            <a:r>
              <a:rPr lang="en-GB" sz="2400" dirty="0" smtClean="0">
                <a:latin typeface="Garamond" pitchFamily="18" charset="0"/>
              </a:rPr>
              <a:t> de 8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, los </a:t>
            </a:r>
            <a:r>
              <a:rPr lang="en-GB" sz="2400" dirty="0" err="1" smtClean="0">
                <a:latin typeface="Garamond" pitchFamily="18" charset="0"/>
              </a:rPr>
              <a:t>datos</a:t>
            </a:r>
            <a:r>
              <a:rPr lang="en-GB" sz="2400" dirty="0" smtClean="0">
                <a:latin typeface="Garamond" pitchFamily="18" charset="0"/>
              </a:rPr>
              <a:t> de $1.25 </a:t>
            </a:r>
            <a:r>
              <a:rPr lang="en-GB" sz="2400" dirty="0">
                <a:latin typeface="Garamond" pitchFamily="18" charset="0"/>
              </a:rPr>
              <a:t>data </a:t>
            </a:r>
            <a:r>
              <a:rPr lang="en-GB" sz="2400" dirty="0" smtClean="0">
                <a:latin typeface="Garamond" pitchFamily="18" charset="0"/>
              </a:rPr>
              <a:t>son </a:t>
            </a:r>
            <a:r>
              <a:rPr lang="en-GB" sz="2400" dirty="0" err="1" smtClean="0">
                <a:latin typeface="Garamond" pitchFamily="18" charset="0"/>
              </a:rPr>
              <a:t>anteriores</a:t>
            </a:r>
            <a:r>
              <a:rPr lang="en-GB" sz="2400" dirty="0" smtClean="0">
                <a:latin typeface="Garamond" pitchFamily="18" charset="0"/>
              </a:rPr>
              <a:t> a los </a:t>
            </a:r>
            <a:r>
              <a:rPr lang="en-GB" sz="2400" dirty="0" err="1" smtClean="0">
                <a:latin typeface="Garamond" pitchFamily="18" charset="0"/>
              </a:rPr>
              <a:t>comparables</a:t>
            </a:r>
            <a:r>
              <a:rPr lang="en-GB" sz="2400" dirty="0" smtClean="0">
                <a:latin typeface="Garamond" pitchFamily="18" charset="0"/>
              </a:rPr>
              <a:t> de IPM: Armenia, Ghana, Guyana, Kenya, Lesotho, Malawi, Tanzania y Uganda.</a:t>
            </a:r>
            <a:endParaRPr lang="en-GB" sz="2400" dirty="0">
              <a:latin typeface="Garamond" pitchFamily="18" charset="0"/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Como los </a:t>
            </a:r>
            <a:r>
              <a:rPr lang="en-GB" sz="2400" dirty="0" err="1" smtClean="0">
                <a:latin typeface="Garamond" pitchFamily="18" charset="0"/>
              </a:rPr>
              <a:t>períodos</a:t>
            </a:r>
            <a:r>
              <a:rPr lang="en-GB" sz="2400" dirty="0" smtClean="0">
                <a:latin typeface="Garamond" pitchFamily="18" charset="0"/>
              </a:rPr>
              <a:t> son </a:t>
            </a:r>
            <a:r>
              <a:rPr lang="en-GB" sz="2400" dirty="0" err="1" smtClean="0">
                <a:latin typeface="Garamond" pitchFamily="18" charset="0"/>
              </a:rPr>
              <a:t>distintos</a:t>
            </a:r>
            <a:r>
              <a:rPr lang="en-GB" sz="2400" dirty="0" smtClean="0">
                <a:latin typeface="Garamond" pitchFamily="18" charset="0"/>
              </a:rPr>
              <a:t>, </a:t>
            </a:r>
            <a:r>
              <a:rPr lang="en-GB" sz="2400" dirty="0" err="1" smtClean="0">
                <a:latin typeface="Garamond" pitchFamily="18" charset="0"/>
              </a:rPr>
              <a:t>usamos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una</a:t>
            </a:r>
            <a:r>
              <a:rPr lang="en-GB" sz="2400" dirty="0" smtClean="0">
                <a:latin typeface="Garamond" pitchFamily="18" charset="0"/>
              </a:rPr>
              <a:t> </a:t>
            </a:r>
            <a:r>
              <a:rPr lang="en-GB" sz="2400" dirty="0" err="1" smtClean="0">
                <a:latin typeface="Garamond" pitchFamily="18" charset="0"/>
              </a:rPr>
              <a:t>interpolación</a:t>
            </a:r>
            <a:r>
              <a:rPr lang="en-GB" sz="2400" dirty="0" smtClean="0">
                <a:latin typeface="Garamond" pitchFamily="18" charset="0"/>
              </a:rPr>
              <a:t> de $1.25 </a:t>
            </a:r>
            <a:r>
              <a:rPr lang="en-GB" sz="2400" dirty="0" err="1" smtClean="0">
                <a:latin typeface="Garamond" pitchFamily="18" charset="0"/>
              </a:rPr>
              <a:t>para</a:t>
            </a:r>
            <a:r>
              <a:rPr lang="en-GB" sz="2400" dirty="0" smtClean="0">
                <a:latin typeface="Garamond" pitchFamily="18" charset="0"/>
              </a:rPr>
              <a:t> 7 </a:t>
            </a:r>
            <a:r>
              <a:rPr lang="en-GB" sz="2400" dirty="0" err="1" smtClean="0">
                <a:latin typeface="Garamond" pitchFamily="18" charset="0"/>
              </a:rPr>
              <a:t>países</a:t>
            </a:r>
            <a:r>
              <a:rPr lang="en-GB" sz="2400" dirty="0" smtClean="0">
                <a:latin typeface="Garamond" pitchFamily="18" charset="0"/>
              </a:rPr>
              <a:t>: Bangladesh, Bolivia, </a:t>
            </a:r>
            <a:r>
              <a:rPr lang="en-GB" sz="2400" dirty="0" err="1" smtClean="0">
                <a:latin typeface="Garamond" pitchFamily="18" charset="0"/>
              </a:rPr>
              <a:t>Camboya</a:t>
            </a:r>
            <a:r>
              <a:rPr lang="en-GB" sz="2400" dirty="0" smtClean="0">
                <a:latin typeface="Garamond" pitchFamily="18" charset="0"/>
              </a:rPr>
              <a:t>, </a:t>
            </a:r>
            <a:r>
              <a:rPr lang="en-GB" sz="2400" dirty="0" err="1" smtClean="0">
                <a:latin typeface="Garamond" pitchFamily="18" charset="0"/>
              </a:rPr>
              <a:t>Jordania</a:t>
            </a:r>
            <a:r>
              <a:rPr lang="en-GB" sz="2400" dirty="0" smtClean="0">
                <a:latin typeface="Garamond" pitchFamily="18" charset="0"/>
              </a:rPr>
              <a:t>, Malawi, Nigeria y Rwanda.</a:t>
            </a:r>
            <a:endParaRPr lang="en-GB" sz="2400" dirty="0">
              <a:latin typeface="Garamond" pitchFamily="18" charset="0"/>
            </a:endParaRPr>
          </a:p>
          <a:p>
            <a:pPr algn="l"/>
            <a:endParaRPr lang="en-GB" sz="2400" dirty="0" smtClean="0">
              <a:latin typeface="Garamond" pitchFamily="18" charset="0"/>
            </a:endParaRPr>
          </a:p>
          <a:p>
            <a:pPr algn="l"/>
            <a:endParaRPr lang="en-GB" sz="24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72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1"/>
            <a:ext cx="8622658" cy="56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0" y="-27383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sz="2800" b="1" dirty="0" err="1" smtClean="0">
                <a:solidFill>
                  <a:srgbClr val="800000"/>
                </a:solidFill>
              </a:rPr>
              <a:t>Cambios</a:t>
            </a:r>
            <a:r>
              <a:rPr lang="en-GB" sz="2800" b="1" dirty="0" smtClean="0">
                <a:solidFill>
                  <a:srgbClr val="800000"/>
                </a:solidFill>
              </a:rPr>
              <a:t> en el IPM </a:t>
            </a:r>
            <a:r>
              <a:rPr lang="en-GB" sz="2800" b="1" dirty="0" err="1" smtClean="0">
                <a:solidFill>
                  <a:srgbClr val="800000"/>
                </a:solidFill>
              </a:rPr>
              <a:t>vs</a:t>
            </a:r>
            <a:r>
              <a:rPr lang="en-GB" sz="2800" b="1" dirty="0" smtClean="0">
                <a:solidFill>
                  <a:srgbClr val="800000"/>
                </a:solidFill>
              </a:rPr>
              <a:t> </a:t>
            </a:r>
            <a:r>
              <a:rPr lang="en-GB" sz="2800" b="1" dirty="0" err="1" smtClean="0">
                <a:solidFill>
                  <a:srgbClr val="800000"/>
                </a:solidFill>
              </a:rPr>
              <a:t>brecha</a:t>
            </a:r>
            <a:r>
              <a:rPr lang="en-GB" sz="2800" b="1" dirty="0" smtClean="0">
                <a:solidFill>
                  <a:srgbClr val="800000"/>
                </a:solidFill>
              </a:rPr>
              <a:t> de </a:t>
            </a:r>
            <a:r>
              <a:rPr lang="en-GB" sz="2800" b="1" dirty="0" err="1" smtClean="0">
                <a:solidFill>
                  <a:srgbClr val="800000"/>
                </a:solidFill>
              </a:rPr>
              <a:t>pobreza</a:t>
            </a:r>
            <a:r>
              <a:rPr lang="en-GB" sz="2800" b="1" dirty="0" smtClean="0">
                <a:solidFill>
                  <a:srgbClr val="800000"/>
                </a:solidFill>
              </a:rPr>
              <a:t> $1.25 (</a:t>
            </a:r>
            <a:r>
              <a:rPr lang="en-GB" sz="2800" b="1" dirty="0" err="1" smtClean="0">
                <a:solidFill>
                  <a:srgbClr val="800000"/>
                </a:solidFill>
              </a:rPr>
              <a:t>relativa</a:t>
            </a:r>
            <a:r>
              <a:rPr lang="en-GB" sz="2800" b="1" dirty="0" smtClean="0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728" y="4236184"/>
            <a:ext cx="4578507" cy="2123658"/>
          </a:xfrm>
          <a:prstGeom prst="rect">
            <a:avLst/>
          </a:prstGeom>
          <a:solidFill>
            <a:srgbClr val="A5B47B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aramond" pitchFamily="18" charset="0"/>
              </a:rPr>
              <a:t>La </a:t>
            </a:r>
            <a:r>
              <a:rPr lang="en-US" sz="2200" dirty="0" err="1" smtClean="0">
                <a:latin typeface="Garamond" pitchFamily="18" charset="0"/>
              </a:rPr>
              <a:t>mayoría</a:t>
            </a:r>
            <a:r>
              <a:rPr lang="en-US" sz="2200" dirty="0" smtClean="0">
                <a:latin typeface="Garamond" pitchFamily="18" charset="0"/>
              </a:rPr>
              <a:t> de los </a:t>
            </a:r>
            <a:r>
              <a:rPr lang="en-US" sz="2200" dirty="0" err="1" smtClean="0">
                <a:latin typeface="Garamond" pitchFamily="18" charset="0"/>
              </a:rPr>
              <a:t>países</a:t>
            </a:r>
            <a:r>
              <a:rPr lang="en-US" sz="2200" dirty="0" smtClean="0">
                <a:latin typeface="Garamond" pitchFamily="18" charset="0"/>
              </a:rPr>
              <a:t> con </a:t>
            </a:r>
            <a:r>
              <a:rPr lang="en-US" sz="2200" dirty="0" err="1" smtClean="0">
                <a:latin typeface="Garamond" pitchFamily="18" charset="0"/>
              </a:rPr>
              <a:t>mejor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desempeño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redujeron</a:t>
            </a:r>
            <a:r>
              <a:rPr lang="en-US" sz="2200" dirty="0" smtClean="0">
                <a:latin typeface="Garamond" pitchFamily="18" charset="0"/>
              </a:rPr>
              <a:t> el IPM </a:t>
            </a:r>
            <a:r>
              <a:rPr lang="en-US" sz="2200" dirty="0" err="1" smtClean="0">
                <a:latin typeface="Garamond" pitchFamily="18" charset="0"/>
              </a:rPr>
              <a:t>tanto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como</a:t>
            </a:r>
            <a:r>
              <a:rPr lang="en-US" sz="2200" dirty="0" smtClean="0">
                <a:latin typeface="Garamond" pitchFamily="18" charset="0"/>
              </a:rPr>
              <a:t> o </a:t>
            </a:r>
            <a:r>
              <a:rPr lang="en-US" sz="2200" dirty="0" err="1" smtClean="0">
                <a:latin typeface="Garamond" pitchFamily="18" charset="0"/>
              </a:rPr>
              <a:t>incluso</a:t>
            </a:r>
            <a:r>
              <a:rPr lang="en-US" sz="2200" dirty="0" smtClean="0">
                <a:latin typeface="Garamond" pitchFamily="18" charset="0"/>
              </a:rPr>
              <a:t> en mayor </a:t>
            </a:r>
            <a:r>
              <a:rPr lang="en-US" sz="2200" dirty="0" err="1" smtClean="0">
                <a:latin typeface="Garamond" pitchFamily="18" charset="0"/>
              </a:rPr>
              <a:t>medida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que</a:t>
            </a:r>
            <a:r>
              <a:rPr lang="en-US" sz="2200" dirty="0" smtClean="0">
                <a:latin typeface="Garamond" pitchFamily="18" charset="0"/>
              </a:rPr>
              <a:t> la </a:t>
            </a:r>
            <a:r>
              <a:rPr lang="en-US" sz="2200" dirty="0" err="1" smtClean="0">
                <a:latin typeface="Garamond" pitchFamily="18" charset="0"/>
              </a:rPr>
              <a:t>pobreza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por</a:t>
            </a:r>
            <a:r>
              <a:rPr lang="en-US" sz="2200" dirty="0" smtClean="0">
                <a:latin typeface="Garamond" pitchFamily="18" charset="0"/>
              </a:rPr>
              <a:t> </a:t>
            </a:r>
            <a:r>
              <a:rPr lang="en-US" sz="2200" dirty="0" err="1" smtClean="0">
                <a:latin typeface="Garamond" pitchFamily="18" charset="0"/>
              </a:rPr>
              <a:t>ingresos</a:t>
            </a:r>
            <a:r>
              <a:rPr lang="en-US" sz="2200" dirty="0" smtClean="0">
                <a:latin typeface="Garamond" pitchFamily="18" charset="0"/>
              </a:rPr>
              <a:t>. </a:t>
            </a:r>
          </a:p>
          <a:p>
            <a:endParaRPr lang="en-GB" sz="2200" dirty="0">
              <a:latin typeface="Garamond" pitchFamily="18" charset="0"/>
            </a:endParaRPr>
          </a:p>
          <a:p>
            <a:r>
              <a:rPr lang="en-GB" sz="2200" dirty="0" smtClean="0">
                <a:latin typeface="Garamond" pitchFamily="18" charset="0"/>
              </a:rPr>
              <a:t>Los rankings son </a:t>
            </a:r>
            <a:r>
              <a:rPr lang="en-GB" sz="2200" dirty="0" err="1" smtClean="0">
                <a:latin typeface="Garamond" pitchFamily="18" charset="0"/>
              </a:rPr>
              <a:t>muy</a:t>
            </a:r>
            <a:r>
              <a:rPr lang="en-GB" sz="2200" dirty="0" smtClean="0">
                <a:latin typeface="Garamond" pitchFamily="18" charset="0"/>
              </a:rPr>
              <a:t> </a:t>
            </a:r>
            <a:r>
              <a:rPr lang="en-GB" sz="2200" dirty="0" err="1" smtClean="0">
                <a:latin typeface="Garamond" pitchFamily="18" charset="0"/>
              </a:rPr>
              <a:t>distintos</a:t>
            </a:r>
            <a:r>
              <a:rPr lang="en-GB" sz="2200" dirty="0" smtClean="0">
                <a:latin typeface="Garamond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0523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180528" y="116632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rgbClr val="800000"/>
                </a:solidFill>
              </a:rPr>
              <a:t>Cambios</a:t>
            </a:r>
            <a:r>
              <a:rPr lang="en-GB" b="1" dirty="0" smtClean="0">
                <a:solidFill>
                  <a:srgbClr val="800000"/>
                </a:solidFill>
              </a:rPr>
              <a:t> en H (IPM) </a:t>
            </a:r>
            <a:r>
              <a:rPr lang="en-GB" b="1" dirty="0" err="1" smtClean="0">
                <a:solidFill>
                  <a:srgbClr val="800000"/>
                </a:solidFill>
              </a:rPr>
              <a:t>vs</a:t>
            </a:r>
            <a:r>
              <a:rPr lang="en-GB" b="1" dirty="0" smtClean="0">
                <a:solidFill>
                  <a:srgbClr val="800000"/>
                </a:solidFill>
              </a:rPr>
              <a:t> </a:t>
            </a:r>
            <a:r>
              <a:rPr lang="en-GB" b="1" dirty="0" err="1" smtClean="0">
                <a:solidFill>
                  <a:srgbClr val="800000"/>
                </a:solidFill>
              </a:rPr>
              <a:t>incidencia</a:t>
            </a:r>
            <a:r>
              <a:rPr lang="en-GB" b="1" dirty="0" smtClean="0">
                <a:solidFill>
                  <a:srgbClr val="800000"/>
                </a:solidFill>
              </a:rPr>
              <a:t> $1.25 (</a:t>
            </a:r>
            <a:r>
              <a:rPr lang="en-GB" b="1" dirty="0" err="1" smtClean="0">
                <a:solidFill>
                  <a:srgbClr val="800000"/>
                </a:solidFill>
              </a:rPr>
              <a:t>relativa</a:t>
            </a:r>
            <a:r>
              <a:rPr lang="en-GB" b="1" dirty="0" smtClean="0">
                <a:solidFill>
                  <a:srgbClr val="800000"/>
                </a:solidFill>
              </a:rPr>
              <a:t>)</a:t>
            </a:r>
            <a:endParaRPr lang="en-GB" sz="2800" b="1" dirty="0" smtClean="0">
              <a:solidFill>
                <a:srgbClr val="8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8568952" cy="55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9193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An</a:t>
            </a:r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á</a:t>
            </a:r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lisis</a:t>
            </a:r>
            <a:r>
              <a:rPr lang="en-US" sz="5400" b="1" dirty="0" smtClean="0">
                <a:solidFill>
                  <a:schemeClr val="bg1"/>
                </a:solidFill>
                <a:latin typeface="Garamond" pitchFamily="18" charset="0"/>
              </a:rPr>
              <a:t> de </a:t>
            </a:r>
            <a:r>
              <a:rPr lang="en-US" sz="5400" b="1" dirty="0" err="1" smtClean="0">
                <a:solidFill>
                  <a:schemeClr val="bg1"/>
                </a:solidFill>
                <a:latin typeface="Garamond" pitchFamily="18" charset="0"/>
              </a:rPr>
              <a:t>Robustez</a:t>
            </a:r>
            <a:endParaRPr lang="en-US" sz="5400" b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901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784976" cy="1143000"/>
          </a:xfrm>
        </p:spPr>
        <p:txBody>
          <a:bodyPr/>
          <a:lstStyle/>
          <a:p>
            <a:r>
              <a:rPr lang="en-GB" b="1" dirty="0" err="1" smtClean="0">
                <a:solidFill>
                  <a:srgbClr val="760000"/>
                </a:solidFill>
                <a:latin typeface="Garamond" pitchFamily="18" charset="0"/>
              </a:rPr>
              <a:t>Robustez</a:t>
            </a:r>
            <a:r>
              <a:rPr lang="en-GB" b="1" dirty="0" smtClean="0">
                <a:solidFill>
                  <a:srgbClr val="760000"/>
                </a:solidFill>
                <a:latin typeface="Garamond" pitchFamily="18" charset="0"/>
              </a:rPr>
              <a:t> de los rankings del IPM a:</a:t>
            </a:r>
            <a:endParaRPr lang="en-US" b="1" dirty="0" smtClean="0">
              <a:solidFill>
                <a:srgbClr val="760000"/>
              </a:solidFill>
              <a:latin typeface="Garamond" pitchFamily="18" charset="0"/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685800" y="1907083"/>
            <a:ext cx="7772400" cy="4402237"/>
          </a:xfrm>
        </p:spPr>
        <p:txBody>
          <a:bodyPr/>
          <a:lstStyle/>
          <a:p>
            <a:r>
              <a:rPr lang="en-GB" dirty="0" err="1" smtClean="0">
                <a:latin typeface="Garamond" pitchFamily="18" charset="0"/>
              </a:rPr>
              <a:t>Composicion</a:t>
            </a:r>
            <a:r>
              <a:rPr lang="en-GB" dirty="0" smtClean="0">
                <a:latin typeface="Garamond" pitchFamily="18" charset="0"/>
              </a:rPr>
              <a:t> del </a:t>
            </a:r>
            <a:r>
              <a:rPr lang="en-GB" dirty="0" err="1" smtClean="0">
                <a:latin typeface="Garamond" pitchFamily="18" charset="0"/>
              </a:rPr>
              <a:t>Hogar</a:t>
            </a:r>
            <a:endParaRPr lang="en-GB" dirty="0" smtClean="0">
              <a:latin typeface="Garamond" pitchFamily="18" charset="0"/>
            </a:endParaRPr>
          </a:p>
          <a:p>
            <a:r>
              <a:rPr lang="en-GB" dirty="0" err="1" smtClean="0">
                <a:latin typeface="Garamond" pitchFamily="18" charset="0"/>
              </a:rPr>
              <a:t>Umbrales</a:t>
            </a:r>
            <a:r>
              <a:rPr lang="en-GB" dirty="0" smtClean="0">
                <a:latin typeface="Garamond" pitchFamily="18" charset="0"/>
              </a:rPr>
              <a:t> de </a:t>
            </a:r>
            <a:r>
              <a:rPr lang="en-GB" dirty="0" err="1" smtClean="0">
                <a:latin typeface="Garamond" pitchFamily="18" charset="0"/>
              </a:rPr>
              <a:t>Privacion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 smtClean="0">
                <a:latin typeface="Garamond" pitchFamily="18" charset="0"/>
              </a:rPr>
              <a:t>(</a:t>
            </a:r>
            <a:r>
              <a:rPr lang="en-GB" dirty="0" err="1" smtClean="0">
                <a:latin typeface="Garamond" pitchFamily="18" charset="0"/>
              </a:rPr>
              <a:t>Indicadores</a:t>
            </a:r>
            <a:r>
              <a:rPr lang="en-GB" dirty="0" smtClean="0">
                <a:latin typeface="Garamond" pitchFamily="18" charset="0"/>
              </a:rPr>
              <a:t>)</a:t>
            </a:r>
            <a:endParaRPr lang="en-GB" dirty="0" smtClean="0">
              <a:latin typeface="Garamond" pitchFamily="18" charset="0"/>
            </a:endParaRPr>
          </a:p>
          <a:p>
            <a:r>
              <a:rPr lang="en-GB" dirty="0" smtClean="0">
                <a:latin typeface="Garamond" pitchFamily="18" charset="0"/>
              </a:rPr>
              <a:t>Pesos</a:t>
            </a:r>
            <a:endParaRPr lang="en-GB" dirty="0" smtClean="0">
              <a:latin typeface="Garamond" pitchFamily="18" charset="0"/>
            </a:endParaRPr>
          </a:p>
          <a:p>
            <a:r>
              <a:rPr lang="en-GB" dirty="0" err="1" smtClean="0">
                <a:latin typeface="Garamond" pitchFamily="18" charset="0"/>
              </a:rPr>
              <a:t>Umbral</a:t>
            </a:r>
            <a:r>
              <a:rPr lang="en-GB" dirty="0" smtClean="0">
                <a:latin typeface="Garamond" pitchFamily="18" charset="0"/>
              </a:rPr>
              <a:t> de </a:t>
            </a:r>
            <a:r>
              <a:rPr lang="en-GB" dirty="0" err="1" smtClean="0">
                <a:latin typeface="Garamond" pitchFamily="18" charset="0"/>
              </a:rPr>
              <a:t>Pobreza</a:t>
            </a:r>
            <a:r>
              <a:rPr lang="en-GB" dirty="0" smtClean="0">
                <a:latin typeface="Garamond" pitchFamily="18" charset="0"/>
              </a:rPr>
              <a:t> (</a:t>
            </a:r>
            <a:r>
              <a:rPr lang="en-GB" dirty="0" smtClean="0">
                <a:latin typeface="Garamond" pitchFamily="18" charset="0"/>
              </a:rPr>
              <a:t>k)</a:t>
            </a:r>
          </a:p>
          <a:p>
            <a:r>
              <a:rPr lang="en-GB" dirty="0" err="1" smtClean="0">
                <a:latin typeface="Garamond" pitchFamily="18" charset="0"/>
              </a:rPr>
              <a:t>Variabilidad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 err="1" smtClean="0">
                <a:latin typeface="Garamond" pitchFamily="18" charset="0"/>
              </a:rPr>
              <a:t>Muestral</a:t>
            </a:r>
            <a:endParaRPr lang="en-US" dirty="0" smtClean="0">
              <a:latin typeface="Garamon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0152" y="3356992"/>
            <a:ext cx="3096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Los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resultados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de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robustez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pertenecen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a los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calculos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del IPM 2010 a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menos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que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lo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indiquemos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, y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estan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presentados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en </a:t>
            </a:r>
            <a:r>
              <a:rPr lang="en-GB" sz="2400" dirty="0" err="1" smtClean="0">
                <a:latin typeface="Garamond" pitchFamily="18" charset="0"/>
                <a:cs typeface="Arabic Typesetting" pitchFamily="66" charset="-78"/>
              </a:rPr>
              <a:t>Alkire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y Santos (2013)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 </a:t>
            </a:r>
            <a:r>
              <a:rPr lang="en-GB" sz="2400" dirty="0" smtClean="0">
                <a:latin typeface="Garamond" pitchFamily="18" charset="0"/>
                <a:cs typeface="Arabic Typesetting" pitchFamily="66" charset="-78"/>
              </a:rPr>
              <a:t>OPHI WP 59. </a:t>
            </a:r>
            <a:endParaRPr lang="en-GB" sz="2400" dirty="0">
              <a:latin typeface="Garamond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905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AR" b="1" dirty="0" smtClean="0">
                <a:solidFill>
                  <a:srgbClr val="800000"/>
                </a:solidFill>
                <a:latin typeface="Garamond" pitchFamily="18" charset="0"/>
              </a:rPr>
              <a:t>Composición del Hogar</a:t>
            </a:r>
            <a:endParaRPr lang="es-AR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184576"/>
          </a:xfrm>
        </p:spPr>
        <p:txBody>
          <a:bodyPr/>
          <a:lstStyle/>
          <a:p>
            <a:r>
              <a:rPr lang="es-AR" sz="2800" dirty="0" smtClean="0">
                <a:latin typeface="Garamond" pitchFamily="18" charset="0"/>
              </a:rPr>
              <a:t>Test de hipótesis para evaluar si los hogares pobres por MPI: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Son más grandes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Tienen mayor número de niños menores de 5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Tienen mayor número de niños en edad escolar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Tienen mayor número de mujeres en edad reproductiva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Tienen mayor número de mayores de 50 años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AR" sz="2600" dirty="0" smtClean="0">
                <a:latin typeface="Garamond" pitchFamily="18" charset="0"/>
              </a:rPr>
              <a:t>Tienen mayor probabilidad de tener jefa mujer (proporción de hogares pobres con jefa mujer vs. proporción de hogares no-pobres con jefa mujer).</a:t>
            </a:r>
          </a:p>
          <a:p>
            <a:pPr marL="342900" lvl="1" indent="-342900" algn="ctr">
              <a:spcBef>
                <a:spcPts val="800"/>
              </a:spcBef>
              <a:buNone/>
            </a:pPr>
            <a:r>
              <a:rPr lang="es-AR" sz="2000" dirty="0" smtClean="0">
                <a:latin typeface="Garamond" pitchFamily="18" charset="0"/>
              </a:rPr>
              <a:t>(se consideró la estratificación y clustering para el cómputo de errores estándar</a:t>
            </a:r>
            <a:r>
              <a:rPr lang="es-AR" sz="2400" dirty="0" smtClean="0">
                <a:latin typeface="Garamond" pitchFamily="18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8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363272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  <a:t>Composición del Hogar: </a:t>
            </a:r>
            <a:b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  <a:t>Los hogares pobres tienen…</a:t>
            </a:r>
            <a:r>
              <a:rPr lang="es-AR" sz="3600" dirty="0" smtClean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es-AR" sz="3600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es-AR" sz="2600" dirty="0" smtClean="0">
                <a:latin typeface="Garamond" pitchFamily="18" charset="0"/>
              </a:rPr>
              <a:t>(porcentaje ponderado por población de 2007 de países donde los hogares pobres tienen…)</a:t>
            </a:r>
            <a:r>
              <a:rPr lang="es-AR" sz="2600" dirty="0" smtClean="0"/>
              <a:t/>
            </a:r>
            <a:br>
              <a:rPr lang="es-AR" sz="2600" dirty="0" smtClean="0"/>
            </a:br>
            <a:endParaRPr lang="es-AR" sz="2600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85668"/>
              </p:ext>
            </p:extLst>
          </p:nvPr>
        </p:nvGraphicFramePr>
        <p:xfrm>
          <a:off x="179512" y="2276872"/>
          <a:ext cx="8928992" cy="4485639"/>
        </p:xfrm>
        <a:graphic>
          <a:graphicData uri="http://schemas.openxmlformats.org/drawingml/2006/table">
            <a:tbl>
              <a:tblPr firstRow="1" bandRow="1"/>
              <a:tblGrid>
                <a:gridCol w="2057400"/>
                <a:gridCol w="2263080"/>
                <a:gridCol w="2304256"/>
                <a:gridCol w="2304256"/>
              </a:tblGrid>
              <a:tr h="370840">
                <a:tc>
                  <a:txBody>
                    <a:bodyPr/>
                    <a:lstStyle/>
                    <a:p>
                      <a:endParaRPr lang="es-AR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Signific. </a:t>
                      </a:r>
                    </a:p>
                    <a:p>
                      <a:pPr algn="ctr"/>
                      <a:r>
                        <a:rPr lang="es-AR" b="1" noProof="0" dirty="0" smtClean="0"/>
                        <a:t>mayor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Signific. </a:t>
                      </a:r>
                    </a:p>
                    <a:p>
                      <a:pPr algn="ctr"/>
                      <a:r>
                        <a:rPr lang="es-AR" b="1" noProof="0" dirty="0" smtClean="0"/>
                        <a:t>menor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No</a:t>
                      </a:r>
                      <a:r>
                        <a:rPr lang="es-AR" b="1" baseline="0" noProof="0" dirty="0" smtClean="0"/>
                        <a:t> signific. </a:t>
                      </a:r>
                    </a:p>
                    <a:p>
                      <a:pPr algn="ctr"/>
                      <a:r>
                        <a:rPr lang="es-AR" b="1" baseline="0" noProof="0" dirty="0" smtClean="0"/>
                        <a:t>distinto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Tamaño del hogar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49.6%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12.2%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mujeres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47.8%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14.1%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niños</a:t>
                      </a:r>
                      <a:r>
                        <a:rPr lang="es-AR" baseline="0" noProof="0" dirty="0" smtClean="0"/>
                        <a:t> menores de 5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56.3%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7.5%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36.2%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Niños en edad escolar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59.4%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35.1%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Jefa mujer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11.1%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36.1%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52,8%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personas 50+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19.4%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42.5%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74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363272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  <a:t>Composición del Hogar: </a:t>
            </a:r>
            <a:b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es-AR" sz="3600" b="1" dirty="0" smtClean="0">
                <a:solidFill>
                  <a:srgbClr val="800000"/>
                </a:solidFill>
                <a:latin typeface="Garamond" pitchFamily="18" charset="0"/>
              </a:rPr>
              <a:t>Los hogares pobres tienen…</a:t>
            </a:r>
            <a:r>
              <a:rPr lang="es-AR" sz="3600" dirty="0" smtClean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es-AR" sz="3600" dirty="0" smtClean="0">
                <a:solidFill>
                  <a:srgbClr val="800000"/>
                </a:solidFill>
                <a:latin typeface="Garamond" pitchFamily="18" charset="0"/>
              </a:rPr>
            </a:br>
            <a:r>
              <a:rPr lang="es-AR" sz="2600" dirty="0" smtClean="0">
                <a:latin typeface="Garamond" pitchFamily="18" charset="0"/>
              </a:rPr>
              <a:t>(porcentaje ponderado por población de 2007 de países donde los hogares pobres tienen…)</a:t>
            </a:r>
            <a:r>
              <a:rPr lang="es-AR" sz="2600" dirty="0" smtClean="0"/>
              <a:t/>
            </a:r>
            <a:br>
              <a:rPr lang="es-AR" sz="2600" dirty="0" smtClean="0"/>
            </a:br>
            <a:endParaRPr lang="es-AR" sz="2600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30412"/>
              </p:ext>
            </p:extLst>
          </p:nvPr>
        </p:nvGraphicFramePr>
        <p:xfrm>
          <a:off x="107504" y="2367240"/>
          <a:ext cx="8928992" cy="4211320"/>
        </p:xfrm>
        <a:graphic>
          <a:graphicData uri="http://schemas.openxmlformats.org/drawingml/2006/table">
            <a:tbl>
              <a:tblPr firstRow="1" bandRow="1"/>
              <a:tblGrid>
                <a:gridCol w="2165412"/>
                <a:gridCol w="2165412"/>
                <a:gridCol w="2165412"/>
                <a:gridCol w="2432756"/>
              </a:tblGrid>
              <a:tr h="370840">
                <a:tc>
                  <a:txBody>
                    <a:bodyPr/>
                    <a:lstStyle/>
                    <a:p>
                      <a:endParaRPr lang="es-AR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Signific. </a:t>
                      </a:r>
                    </a:p>
                    <a:p>
                      <a:pPr algn="ctr"/>
                      <a:r>
                        <a:rPr lang="es-AR" b="1" noProof="0" dirty="0" smtClean="0"/>
                        <a:t>mayor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Signific.</a:t>
                      </a:r>
                    </a:p>
                    <a:p>
                      <a:pPr algn="ctr"/>
                      <a:r>
                        <a:rPr lang="es-AR" b="1" noProof="0" dirty="0" smtClean="0"/>
                        <a:t>menor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="1" noProof="0" dirty="0" smtClean="0"/>
                        <a:t>No</a:t>
                      </a:r>
                      <a:r>
                        <a:rPr lang="es-AR" b="1" baseline="0" noProof="0" dirty="0" smtClean="0"/>
                        <a:t> signific. </a:t>
                      </a:r>
                    </a:p>
                    <a:p>
                      <a:pPr algn="ctr"/>
                      <a:r>
                        <a:rPr lang="es-AR" b="1" baseline="0" noProof="0" dirty="0" smtClean="0"/>
                        <a:t>distinto</a:t>
                      </a:r>
                      <a:endParaRPr lang="es-AR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Tamaño del hogar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49.6%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12.2%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mujeres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47.8%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14.1%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niños menores de 5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56.3%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7.5%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36.2%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Niños en edad escolar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59.4%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35.1%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Jefa mujer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11.1%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36.1%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52,8%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noProof="0" dirty="0" smtClean="0"/>
                        <a:t>Número de personas 50+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19.4%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42.5%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noProof="0" dirty="0" smtClean="0"/>
                        <a:t>38.1%</a:t>
                      </a:r>
                      <a:endParaRPr lang="es-AR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107504" y="764704"/>
            <a:ext cx="4032448" cy="1512168"/>
          </a:xfrm>
          <a:prstGeom prst="ellipse">
            <a:avLst/>
          </a:prstGeom>
          <a:solidFill>
            <a:srgbClr val="FFFF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s-AR" sz="2000" dirty="0" smtClean="0"/>
              <a:t>En general, no hay una diferencia significativa en el tamaño del hogar y # de mujeres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375248" y="2204864"/>
            <a:ext cx="612576" cy="12241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375248" y="2204864"/>
            <a:ext cx="612576" cy="15841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5111552" y="4941168"/>
            <a:ext cx="4356992" cy="1772816"/>
          </a:xfrm>
          <a:prstGeom prst="ellipse">
            <a:avLst/>
          </a:prstGeom>
          <a:solidFill>
            <a:srgbClr val="FFFF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s-AR" sz="2000" dirty="0" smtClean="0"/>
              <a:t>En general, lá probabilidad de tener niños es mayor para los hogares pobres por </a:t>
            </a:r>
            <a:r>
              <a:rPr lang="es-AR" sz="2000" dirty="0" smtClean="0"/>
              <a:t>IPM</a:t>
            </a:r>
            <a:endParaRPr lang="es-AR" sz="2000" dirty="0" smtClean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3995936" y="4509120"/>
            <a:ext cx="1368152" cy="129614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3995936" y="5201816"/>
            <a:ext cx="1296144" cy="6754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38609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es-AR" b="1" dirty="0" smtClean="0">
                <a:solidFill>
                  <a:srgbClr val="800000"/>
                </a:solidFill>
                <a:latin typeface="Garamond" pitchFamily="18" charset="0"/>
              </a:rPr>
              <a:t>Composición del Hogar</a:t>
            </a:r>
            <a:endParaRPr lang="es-AR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184576"/>
          </a:xfrm>
        </p:spPr>
        <p:txBody>
          <a:bodyPr/>
          <a:lstStyle/>
          <a:p>
            <a:r>
              <a:rPr lang="es-AR" dirty="0" smtClean="0">
                <a:latin typeface="Garamond" pitchFamily="18" charset="0"/>
              </a:rPr>
              <a:t>Realizamos algunos tests separando valores “Bajos”, “Medios” y “Altos” del MPI, así como diferencias regionales.         </a:t>
            </a:r>
            <a:r>
              <a:rPr lang="es-AR" sz="1800" dirty="0" smtClean="0">
                <a:latin typeface="Garamond" pitchFamily="18" charset="0"/>
              </a:rPr>
              <a:t>Alkire y Santos 2013, OPHI WP 59</a:t>
            </a:r>
            <a:endParaRPr lang="es-AR" dirty="0" smtClean="0">
              <a:latin typeface="Garamond" pitchFamily="18" charset="0"/>
            </a:endParaRPr>
          </a:p>
          <a:p>
            <a:endParaRPr lang="es-AR" dirty="0" smtClean="0">
              <a:latin typeface="Garamond" pitchFamily="18" charset="0"/>
            </a:endParaRPr>
          </a:p>
          <a:p>
            <a:r>
              <a:rPr lang="es-AR" sz="2800" b="1" dirty="0" smtClean="0">
                <a:latin typeface="Garamond" pitchFamily="18" charset="0"/>
              </a:rPr>
              <a:t>MPI Bajo: </a:t>
            </a:r>
            <a:r>
              <a:rPr lang="es-AR" sz="2800" dirty="0" smtClean="0">
                <a:latin typeface="Garamond" pitchFamily="18" charset="0"/>
              </a:rPr>
              <a:t>el 16.6% de los países menos pobres ponderados por población</a:t>
            </a:r>
          </a:p>
          <a:p>
            <a:r>
              <a:rPr lang="es-AR" sz="2800" b="1" dirty="0" smtClean="0">
                <a:latin typeface="Garamond" pitchFamily="18" charset="0"/>
              </a:rPr>
              <a:t>MPI Medio: </a:t>
            </a:r>
            <a:r>
              <a:rPr lang="es-AR" sz="2800" dirty="0" smtClean="0">
                <a:latin typeface="Garamond" pitchFamily="18" charset="0"/>
              </a:rPr>
              <a:t>el 45% central de los países ponderados por población</a:t>
            </a:r>
          </a:p>
          <a:p>
            <a:r>
              <a:rPr lang="es-AR" sz="2800" b="1" dirty="0" smtClean="0">
                <a:latin typeface="Garamond" pitchFamily="18" charset="0"/>
              </a:rPr>
              <a:t>MPI Alto: </a:t>
            </a:r>
            <a:r>
              <a:rPr lang="es-AR" sz="2800" dirty="0" smtClean="0">
                <a:latin typeface="Garamond" pitchFamily="18" charset="0"/>
              </a:rPr>
              <a:t>el 38% menos pobre de los países ponderados por población</a:t>
            </a:r>
          </a:p>
          <a:p>
            <a:pPr lvl="2" algn="ctr"/>
            <a:r>
              <a:rPr lang="es-AR" sz="2000" dirty="0" smtClean="0">
                <a:latin typeface="Garamond" pitchFamily="18" charset="0"/>
              </a:rPr>
              <a:t>Nota: los grupos no tienen la misma población debido a China e India,, 			pero se dividieron por centiles 33% y 66%.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2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8813800" cy="3528392"/>
          </a:xfrm>
        </p:spPr>
        <p:txBody>
          <a:bodyPr/>
          <a:lstStyle/>
          <a:p>
            <a:pPr algn="l"/>
            <a:r>
              <a:rPr lang="en-GB" sz="4000" b="1" dirty="0" smtClean="0">
                <a:solidFill>
                  <a:srgbClr val="760000"/>
                </a:solidFill>
                <a:latin typeface="+mj-lt"/>
              </a:rPr>
              <a:t>    1. </a:t>
            </a:r>
            <a:r>
              <a:rPr lang="en-GB" sz="4000" b="1" dirty="0" err="1" smtClean="0">
                <a:solidFill>
                  <a:srgbClr val="760000"/>
                </a:solidFill>
                <a:latin typeface="+mj-lt"/>
              </a:rPr>
              <a:t>Datos</a:t>
            </a:r>
            <a:r>
              <a:rPr lang="en-GB" sz="4000" b="1" dirty="0" smtClean="0">
                <a:solidFill>
                  <a:srgbClr val="760000"/>
                </a:solidFill>
                <a:latin typeface="+mj-lt"/>
              </a:rPr>
              <a:t>: </a:t>
            </a:r>
            <a:r>
              <a:rPr lang="en-GB" sz="4000" b="1" dirty="0" err="1" smtClean="0">
                <a:solidFill>
                  <a:srgbClr val="760000"/>
                </a:solidFill>
                <a:latin typeface="+mj-lt"/>
              </a:rPr>
              <a:t>Encuestas</a:t>
            </a:r>
            <a:r>
              <a:rPr lang="en-GB" sz="4000" b="1" dirty="0" smtClean="0">
                <a:solidFill>
                  <a:srgbClr val="760000"/>
                </a:solidFill>
                <a:latin typeface="+mj-lt"/>
              </a:rPr>
              <a:t/>
            </a:r>
            <a:br>
              <a:rPr lang="en-GB" sz="4000" b="1" dirty="0" smtClean="0">
                <a:solidFill>
                  <a:srgbClr val="760000"/>
                </a:solidFill>
                <a:latin typeface="+mj-lt"/>
              </a:rPr>
            </a:br>
            <a:r>
              <a:rPr lang="en-GB" sz="4000" b="1" i="1" dirty="0" smtClean="0">
                <a:latin typeface="+mj-lt"/>
              </a:rPr>
              <a:t/>
            </a:r>
            <a:br>
              <a:rPr lang="en-GB" sz="4000" b="1" i="1" dirty="0" smtClean="0">
                <a:latin typeface="+mj-lt"/>
              </a:rPr>
            </a:br>
            <a:r>
              <a:rPr lang="en-GB" sz="3600" i="1" dirty="0" smtClean="0">
                <a:latin typeface="+mj-lt"/>
              </a:rPr>
              <a:t>    </a:t>
            </a:r>
            <a:r>
              <a:rPr lang="en-GB" sz="3200" dirty="0" smtClean="0">
                <a:latin typeface="+mj-lt"/>
              </a:rPr>
              <a:t>Demographic &amp; Health Surveys </a:t>
            </a:r>
            <a:r>
              <a:rPr lang="en-GB" sz="3200" i="1" dirty="0" smtClean="0">
                <a:latin typeface="+mj-lt"/>
              </a:rPr>
              <a:t>(DHS - 52) </a:t>
            </a:r>
            <a:r>
              <a:rPr lang="en-GB" sz="3600" b="1" i="1" dirty="0" smtClean="0">
                <a:latin typeface="+mj-lt"/>
              </a:rPr>
              <a:t/>
            </a:r>
            <a:br>
              <a:rPr lang="en-GB" sz="3600" b="1" i="1" dirty="0" smtClean="0">
                <a:latin typeface="+mj-lt"/>
              </a:rPr>
            </a:br>
            <a:r>
              <a:rPr lang="en-GB" sz="3600" b="1" i="1" dirty="0" smtClean="0">
                <a:latin typeface="+mj-lt"/>
              </a:rPr>
              <a:t>    </a:t>
            </a:r>
            <a:r>
              <a:rPr lang="en-GB" sz="3200" dirty="0" smtClean="0">
                <a:latin typeface="+mj-lt"/>
              </a:rPr>
              <a:t>Multiple Indicator Cluster Surveys </a:t>
            </a:r>
            <a:r>
              <a:rPr lang="en-GB" sz="3200" i="1" dirty="0" smtClean="0">
                <a:latin typeface="+mj-lt"/>
              </a:rPr>
              <a:t>(MICS - 34)</a:t>
            </a:r>
            <a:br>
              <a:rPr lang="en-GB" sz="3200" i="1" dirty="0" smtClean="0">
                <a:latin typeface="+mj-lt"/>
              </a:rPr>
            </a:br>
            <a:r>
              <a:rPr lang="en-GB" sz="3200" i="1" dirty="0" smtClean="0">
                <a:latin typeface="+mj-lt"/>
              </a:rPr>
              <a:t>     </a:t>
            </a:r>
            <a:r>
              <a:rPr lang="en-GB" sz="3200" dirty="0" smtClean="0">
                <a:latin typeface="+mj-lt"/>
              </a:rPr>
              <a:t>World Health Survey </a:t>
            </a:r>
            <a:r>
              <a:rPr lang="en-GB" sz="3200" i="1" dirty="0" smtClean="0">
                <a:latin typeface="+mj-lt"/>
              </a:rPr>
              <a:t>(WHS – 17)</a:t>
            </a:r>
            <a:br>
              <a:rPr lang="en-GB" sz="3200" i="1" dirty="0" smtClean="0">
                <a:latin typeface="+mj-lt"/>
              </a:rPr>
            </a:br>
            <a:r>
              <a:rPr lang="en-GB" sz="3200" i="1" dirty="0" smtClean="0">
                <a:latin typeface="+mj-lt"/>
              </a:rPr>
              <a:t/>
            </a:r>
            <a:br>
              <a:rPr lang="en-GB" sz="3200" i="1" dirty="0" smtClean="0">
                <a:latin typeface="+mj-lt"/>
              </a:rPr>
            </a:br>
            <a:r>
              <a:rPr lang="en-GB" sz="2400" dirty="0" err="1" smtClean="0">
                <a:latin typeface="+mj-lt"/>
              </a:rPr>
              <a:t>Adicionalmente</a:t>
            </a:r>
            <a:r>
              <a:rPr lang="en-GB" sz="2400" dirty="0" smtClean="0">
                <a:latin typeface="+mj-lt"/>
              </a:rPr>
              <a:t>, </a:t>
            </a:r>
            <a:r>
              <a:rPr lang="en-GB" sz="2400" dirty="0" err="1" smtClean="0">
                <a:latin typeface="+mj-lt"/>
              </a:rPr>
              <a:t>usamos</a:t>
            </a:r>
            <a:r>
              <a:rPr lang="en-GB" sz="2400" dirty="0" smtClean="0">
                <a:latin typeface="+mj-lt"/>
              </a:rPr>
              <a:t> 6 </a:t>
            </a:r>
            <a:r>
              <a:rPr lang="en-GB" sz="2400" dirty="0" err="1" smtClean="0">
                <a:latin typeface="+mj-lt"/>
              </a:rPr>
              <a:t>encuestas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especiales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para</a:t>
            </a:r>
            <a:r>
              <a:rPr lang="en-GB" sz="2400" dirty="0" smtClean="0">
                <a:latin typeface="+mj-lt"/>
              </a:rPr>
              <a:t> Argentina (</a:t>
            </a:r>
            <a:r>
              <a:rPr lang="en-GB" sz="2400" dirty="0" err="1" smtClean="0">
                <a:latin typeface="+mj-lt"/>
              </a:rPr>
              <a:t>urbana</a:t>
            </a:r>
            <a:r>
              <a:rPr lang="en-GB" sz="2400" dirty="0" smtClean="0">
                <a:latin typeface="+mj-lt"/>
              </a:rPr>
              <a:t>: </a:t>
            </a:r>
            <a:r>
              <a:rPr lang="en-GB" sz="2400" dirty="0" err="1" smtClean="0">
                <a:latin typeface="+mj-lt"/>
              </a:rPr>
              <a:t>ENNyS</a:t>
            </a:r>
            <a:r>
              <a:rPr lang="en-GB" sz="2400" dirty="0" smtClean="0">
                <a:latin typeface="+mj-lt"/>
              </a:rPr>
              <a:t>), </a:t>
            </a:r>
            <a:r>
              <a:rPr lang="en-GB" sz="2400" dirty="0" err="1" smtClean="0">
                <a:latin typeface="+mj-lt"/>
              </a:rPr>
              <a:t>Brasil</a:t>
            </a:r>
            <a:r>
              <a:rPr lang="en-GB" sz="2400" dirty="0" smtClean="0">
                <a:latin typeface="+mj-lt"/>
              </a:rPr>
              <a:t> (PNDS), México (ENSANUT), </a:t>
            </a:r>
            <a:r>
              <a:rPr lang="en-GB" sz="2400" dirty="0" err="1" smtClean="0">
                <a:latin typeface="+mj-lt"/>
              </a:rPr>
              <a:t>Marruecos</a:t>
            </a:r>
            <a:r>
              <a:rPr lang="en-GB" sz="2400" dirty="0" smtClean="0">
                <a:latin typeface="+mj-lt"/>
              </a:rPr>
              <a:t> (</a:t>
            </a:r>
            <a:r>
              <a:rPr lang="en-GB" sz="2400" dirty="0" smtClean="0"/>
              <a:t>ENNVM</a:t>
            </a:r>
            <a:r>
              <a:rPr lang="en-GB" sz="2400" dirty="0" smtClean="0">
                <a:latin typeface="+mj-lt"/>
              </a:rPr>
              <a:t>), </a:t>
            </a:r>
            <a:r>
              <a:rPr lang="en-GB" sz="2400" dirty="0" err="1" smtClean="0">
                <a:latin typeface="+mj-lt"/>
              </a:rPr>
              <a:t>Territorios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Ocupados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Palestinos</a:t>
            </a:r>
            <a:r>
              <a:rPr lang="en-GB" sz="2400" dirty="0" smtClean="0">
                <a:latin typeface="+mj-lt"/>
              </a:rPr>
              <a:t> (PAPFAM), and </a:t>
            </a:r>
            <a:r>
              <a:rPr lang="en-GB" sz="2400" dirty="0" err="1" smtClean="0">
                <a:latin typeface="+mj-lt"/>
              </a:rPr>
              <a:t>Sudáfrica</a:t>
            </a:r>
            <a:r>
              <a:rPr lang="en-GB" sz="2400" dirty="0" smtClean="0">
                <a:latin typeface="+mj-lt"/>
              </a:rPr>
              <a:t> (NIDS)</a:t>
            </a:r>
            <a:br>
              <a:rPr lang="en-GB" sz="2400" dirty="0" smtClean="0">
                <a:latin typeface="+mj-lt"/>
              </a:rPr>
            </a:br>
            <a:r>
              <a:rPr lang="en-GB" sz="2400" dirty="0">
                <a:latin typeface="+mj-lt"/>
              </a:rPr>
              <a:t/>
            </a:r>
            <a:br>
              <a:rPr lang="en-GB" sz="2400" dirty="0">
                <a:latin typeface="+mj-lt"/>
              </a:rPr>
            </a:br>
            <a:r>
              <a:rPr lang="en-GB" sz="2400" dirty="0" err="1" smtClean="0">
                <a:latin typeface="+mj-lt"/>
              </a:rPr>
              <a:t>Restricciones</a:t>
            </a:r>
            <a:r>
              <a:rPr lang="en-GB" sz="2400" dirty="0" smtClean="0">
                <a:latin typeface="+mj-lt"/>
              </a:rPr>
              <a:t>: </a:t>
            </a:r>
            <a:r>
              <a:rPr lang="en-GB" sz="2400" dirty="0" err="1" smtClean="0">
                <a:latin typeface="+mj-lt"/>
              </a:rPr>
              <a:t>Datos</a:t>
            </a:r>
            <a:r>
              <a:rPr lang="en-GB" sz="2400" dirty="0" smtClean="0">
                <a:latin typeface="+mj-lt"/>
              </a:rPr>
              <a:t> de 2002-2011. No </a:t>
            </a:r>
            <a:r>
              <a:rPr lang="en-GB" sz="2400" dirty="0" err="1" smtClean="0">
                <a:latin typeface="+mj-lt"/>
              </a:rPr>
              <a:t>todas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las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encuestas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tienen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exactamente</a:t>
            </a:r>
            <a:r>
              <a:rPr lang="en-GB" sz="2400" dirty="0" smtClean="0">
                <a:latin typeface="+mj-lt"/>
              </a:rPr>
              <a:t> los </a:t>
            </a:r>
            <a:r>
              <a:rPr lang="en-GB" sz="2400" dirty="0" err="1" smtClean="0">
                <a:latin typeface="+mj-lt"/>
              </a:rPr>
              <a:t>mismos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indicadores</a:t>
            </a:r>
            <a:r>
              <a:rPr lang="en-GB" sz="2400" dirty="0" smtClean="0">
                <a:latin typeface="+mj-lt"/>
              </a:rPr>
              <a:t>. </a:t>
            </a:r>
            <a:br>
              <a:rPr lang="en-GB" sz="2400" dirty="0" smtClean="0">
                <a:latin typeface="+mj-lt"/>
              </a:rPr>
            </a:br>
            <a:r>
              <a:rPr lang="en-GB" sz="1600" b="1" i="1" dirty="0" smtClean="0">
                <a:latin typeface="+mj-lt"/>
              </a:rPr>
              <a:t/>
            </a:r>
            <a:br>
              <a:rPr lang="en-GB" sz="1600" b="1" i="1" dirty="0" smtClean="0">
                <a:latin typeface="+mj-lt"/>
              </a:rPr>
            </a:b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875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9776"/>
            <a:ext cx="9144000" cy="1143000"/>
          </a:xfrm>
        </p:spPr>
        <p:txBody>
          <a:bodyPr/>
          <a:lstStyle/>
          <a:p>
            <a:r>
              <a:rPr lang="es-AR" sz="4000" b="1" dirty="0" smtClean="0">
                <a:solidFill>
                  <a:srgbClr val="800000"/>
                </a:solidFill>
                <a:latin typeface="Garamond" pitchFamily="18" charset="0"/>
              </a:rPr>
              <a:t>Composición del hogar por nivel del MPI</a:t>
            </a:r>
            <a:endParaRPr lang="es-AR" sz="4000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184576"/>
          </a:xfrm>
        </p:spPr>
        <p:txBody>
          <a:bodyPr/>
          <a:lstStyle/>
          <a:p>
            <a:r>
              <a:rPr lang="es-AR" sz="2800" b="1" dirty="0" smtClean="0">
                <a:latin typeface="Garamond" pitchFamily="18" charset="0"/>
              </a:rPr>
              <a:t>Países con MPI bajo: </a:t>
            </a:r>
            <a:r>
              <a:rPr lang="es-AR" sz="2800" dirty="0" smtClean="0">
                <a:latin typeface="Garamond" pitchFamily="18" charset="0"/>
              </a:rPr>
              <a:t>18.6% de estos países tienen hogares pobres con tamaño sig. mayor que los no-pobres, mientras que 76% tienen tamaño menor. </a:t>
            </a:r>
          </a:p>
          <a:p>
            <a:r>
              <a:rPr lang="es-AR" sz="2800" b="1" dirty="0" smtClean="0">
                <a:latin typeface="Garamond" pitchFamily="18" charset="0"/>
              </a:rPr>
              <a:t>Países con MPI medio: </a:t>
            </a:r>
            <a:r>
              <a:rPr lang="es-AR" sz="2800" dirty="0" smtClean="0">
                <a:latin typeface="Garamond" pitchFamily="18" charset="0"/>
              </a:rPr>
              <a:t>47.3% de estos países tienen hogares pobres con tamaño sig. mayor; 23% sig. menor. </a:t>
            </a:r>
          </a:p>
          <a:p>
            <a:r>
              <a:rPr lang="es-AR" sz="2800" b="1" dirty="0" smtClean="0">
                <a:latin typeface="Garamond" pitchFamily="18" charset="0"/>
              </a:rPr>
              <a:t>Países con MPI alto:</a:t>
            </a:r>
            <a:r>
              <a:rPr lang="es-AR" sz="2800" dirty="0" smtClean="0">
                <a:latin typeface="Garamond" pitchFamily="18" charset="0"/>
              </a:rPr>
              <a:t> 85% de estos países tienen hogares pobres con tamaño sig. mayor que los no-pobres. </a:t>
            </a:r>
          </a:p>
          <a:p>
            <a:r>
              <a:rPr lang="es-AR" sz="2800" dirty="0" smtClean="0">
                <a:latin typeface="Garamond" pitchFamily="18" charset="0"/>
              </a:rPr>
              <a:t>Un patrón similar se repite para el número de niños menores de 5, niños en edad escolar y número de mujeres.</a:t>
            </a:r>
          </a:p>
          <a:p>
            <a:pPr>
              <a:buNone/>
            </a:pPr>
            <a:endParaRPr lang="es-AR" sz="2800" dirty="0" smtClean="0">
              <a:latin typeface="Garamond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60806-8D5E-4595-973D-EEB4B998C3A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52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rgbClr val="760000"/>
                </a:solidFill>
                <a:latin typeface="Garamond" pitchFamily="18" charset="0"/>
              </a:rPr>
              <a:t>Entendiendo el ‘sesgo’ en la composición de hogares en países con MPI alto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68313" y="1629047"/>
            <a:ext cx="8351837" cy="504031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s-AR" sz="2800" dirty="0" smtClean="0">
                <a:latin typeface="Garamond" pitchFamily="18" charset="0"/>
              </a:rPr>
              <a:t>La pobreza </a:t>
            </a:r>
            <a:r>
              <a:rPr lang="es-AR" sz="2800" dirty="0" smtClean="0">
                <a:latin typeface="Garamond" pitchFamily="18" charset="0"/>
              </a:rPr>
              <a:t>IPM </a:t>
            </a:r>
            <a:r>
              <a:rPr lang="es-AR" sz="2800" dirty="0" smtClean="0">
                <a:latin typeface="Garamond" pitchFamily="18" charset="0"/>
              </a:rPr>
              <a:t>podría ser objetivamente más elevada para hogares de mayor tamaño y con más niños. </a:t>
            </a:r>
          </a:p>
          <a:p>
            <a:pPr marL="514350" indent="-514350">
              <a:buAutoNum type="arabicPeriod"/>
            </a:pPr>
            <a:r>
              <a:rPr lang="es-AR" sz="2800" dirty="0" smtClean="0">
                <a:latin typeface="Garamond" pitchFamily="18" charset="0"/>
              </a:rPr>
              <a:t>El diseño muestral y la construcción de los indicadores </a:t>
            </a:r>
            <a:r>
              <a:rPr lang="es-AR" sz="2800" dirty="0" smtClean="0">
                <a:latin typeface="Garamond" pitchFamily="18" charset="0"/>
              </a:rPr>
              <a:t>IPM</a:t>
            </a:r>
            <a:r>
              <a:rPr lang="es-AR" sz="2800" dirty="0" smtClean="0">
                <a:latin typeface="Garamond" pitchFamily="18" charset="0"/>
              </a:rPr>
              <a:t> </a:t>
            </a:r>
            <a:r>
              <a:rPr lang="es-AR" sz="2800" dirty="0" smtClean="0">
                <a:latin typeface="Garamond" pitchFamily="18" charset="0"/>
              </a:rPr>
              <a:t>podría ‘inflar’ inadecuadamente la pobreza aparente en hogares de gran tamaño. </a:t>
            </a:r>
          </a:p>
          <a:p>
            <a:pPr marL="514350" indent="-514350">
              <a:buAutoNum type="arabicPeriod"/>
            </a:pPr>
            <a:r>
              <a:rPr lang="es-AR" sz="2800" dirty="0" smtClean="0">
                <a:latin typeface="Garamond" pitchFamily="18" charset="0"/>
              </a:rPr>
              <a:t>Los indicadores </a:t>
            </a:r>
            <a:r>
              <a:rPr lang="es-AR" sz="2800" dirty="0" smtClean="0">
                <a:latin typeface="Garamond" pitchFamily="18" charset="0"/>
              </a:rPr>
              <a:t>IPM </a:t>
            </a:r>
            <a:r>
              <a:rPr lang="es-AR" sz="2800" dirty="0" smtClean="0">
                <a:latin typeface="Garamond" pitchFamily="18" charset="0"/>
              </a:rPr>
              <a:t>podrían tener un sesgo justificado: reflejan la prioridad de los niños y mujeres en los ODM, al ser grupos vulnerables.</a:t>
            </a:r>
          </a:p>
          <a:p>
            <a:pPr marL="0" indent="0">
              <a:buNone/>
            </a:pPr>
            <a:endParaRPr lang="es-AR" sz="2800" dirty="0" smtClean="0">
              <a:latin typeface="Garamond" pitchFamily="18" charset="0"/>
            </a:endParaRPr>
          </a:p>
          <a:p>
            <a:pPr marL="514350" indent="-514350">
              <a:buAutoNum type="arabicPeriod"/>
            </a:pPr>
            <a:endParaRPr lang="en-GB" sz="28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9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86800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rgbClr val="760000"/>
                </a:solidFill>
                <a:latin typeface="Garamond" pitchFamily="18" charset="0"/>
              </a:rPr>
              <a:t>Robustez ante cambios en las líneas de corte/indicadores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351837" cy="5400600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es-AR" sz="2800" dirty="0" smtClean="0">
                <a:latin typeface="Garamond" pitchFamily="18" charset="0"/>
              </a:rPr>
              <a:t>3 medidas alternativas de nutrición infantil (peso-por-edad, peso-por-altura y altura-por-edad), y diferente población de referencia</a:t>
            </a:r>
          </a:p>
          <a:p>
            <a:pPr marL="514350" indent="-514350">
              <a:buAutoNum type="alphaLcParenR"/>
            </a:pPr>
            <a:r>
              <a:rPr lang="es-AR" sz="2800" dirty="0" smtClean="0">
                <a:latin typeface="Garamond" pitchFamily="18" charset="0"/>
              </a:rPr>
              <a:t>Mortalidad infantil con y sin restricciones de edad</a:t>
            </a:r>
          </a:p>
          <a:p>
            <a:pPr marL="514350" indent="-514350">
              <a:buAutoNum type="alphaLcParenR"/>
            </a:pPr>
            <a:r>
              <a:rPr lang="es-AR" sz="2800" dirty="0" smtClean="0">
                <a:latin typeface="Garamond" pitchFamily="18" charset="0"/>
              </a:rPr>
              <a:t>Incluir asistencia escolar vs usar sólo años de educación</a:t>
            </a:r>
          </a:p>
          <a:p>
            <a:pPr marL="514350" indent="-514350">
              <a:buAutoNum type="alphaLcParenR"/>
            </a:pPr>
            <a:r>
              <a:rPr lang="es-AR" sz="2800" dirty="0" smtClean="0">
                <a:latin typeface="Garamond" pitchFamily="18" charset="0"/>
              </a:rPr>
              <a:t>Ignorar tiempo que lleva obtener agua en el indicador de agua potable</a:t>
            </a:r>
          </a:p>
          <a:p>
            <a:pPr marL="514350" indent="-514350">
              <a:buAutoNum type="alphaLcParenR"/>
            </a:pPr>
            <a:r>
              <a:rPr lang="es-AR" sz="2800" dirty="0" smtClean="0">
                <a:latin typeface="Garamond" pitchFamily="18" charset="0"/>
              </a:rPr>
              <a:t>Requerir agua por tubería, inodoros con arrastre de agua y pisos mejorados (considerando palma de bambú/tabla de madera como privado), para estar </a:t>
            </a:r>
            <a:r>
              <a:rPr lang="es-AR" sz="2800" u="sng" dirty="0" smtClean="0">
                <a:latin typeface="Garamond" pitchFamily="18" charset="0"/>
              </a:rPr>
              <a:t>no </a:t>
            </a:r>
            <a:r>
              <a:rPr lang="es-AR" sz="2800" dirty="0" smtClean="0">
                <a:latin typeface="Garamond" pitchFamily="18" charset="0"/>
              </a:rPr>
              <a:t>		       </a:t>
            </a:r>
            <a:r>
              <a:rPr lang="es-AR" sz="2800" u="sng" dirty="0" smtClean="0">
                <a:latin typeface="Garamond" pitchFamily="18" charset="0"/>
              </a:rPr>
              <a:t>privado</a:t>
            </a:r>
            <a:r>
              <a:rPr lang="es-AR" sz="2800" dirty="0" smtClean="0">
                <a:latin typeface="Garamond" pitchFamily="18" charset="0"/>
              </a:rPr>
              <a:t> en agua, saneamiento y pisos</a:t>
            </a:r>
          </a:p>
        </p:txBody>
      </p:sp>
    </p:spTree>
    <p:extLst>
      <p:ext uri="{BB962C8B-B14F-4D97-AF65-F5344CB8AC3E}">
        <p14:creationId xmlns:p14="http://schemas.microsoft.com/office/powerpoint/2010/main" val="321643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686800" cy="1143000"/>
          </a:xfrm>
        </p:spPr>
        <p:txBody>
          <a:bodyPr/>
          <a:lstStyle/>
          <a:p>
            <a:r>
              <a:rPr lang="es-AR" sz="3600" b="1" dirty="0" smtClean="0">
                <a:solidFill>
                  <a:srgbClr val="760000"/>
                </a:solidFill>
                <a:latin typeface="Garamond" pitchFamily="18" charset="0"/>
              </a:rPr>
              <a:t>Robustez ante cambios en las líneas de corte/indicadores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351837" cy="4032448"/>
          </a:xfrm>
        </p:spPr>
        <p:txBody>
          <a:bodyPr/>
          <a:lstStyle/>
          <a:p>
            <a:pPr marL="514350" indent="-514350"/>
            <a:r>
              <a:rPr lang="es-AR" dirty="0" smtClean="0">
                <a:latin typeface="Garamond" pitchFamily="18" charset="0"/>
              </a:rPr>
              <a:t>Se computó el MPI en cada caso, se obtuvo el ranking de países y se calculó el índice de correlación de Spearman entre los rankings.</a:t>
            </a:r>
          </a:p>
          <a:p>
            <a:pPr marL="514350" indent="-514350"/>
            <a:endParaRPr lang="es-AR" dirty="0" smtClean="0">
              <a:latin typeface="Garamond" pitchFamily="18" charset="0"/>
            </a:endParaRPr>
          </a:p>
          <a:p>
            <a:pPr marL="514350" indent="-514350"/>
            <a:r>
              <a:rPr lang="es-AR" dirty="0" smtClean="0">
                <a:latin typeface="Garamond" pitchFamily="18" charset="0"/>
              </a:rPr>
              <a:t>Todas las correlaciones de Spearman entre los rankings superan 0.96, y el Kendall-Tau b (ajusta por empates) supera 0.86.</a:t>
            </a:r>
          </a:p>
          <a:p>
            <a:pPr marL="514350" indent="-514350"/>
            <a:endParaRPr lang="es-AR" sz="28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43000"/>
          </a:xfrm>
        </p:spPr>
        <p:txBody>
          <a:bodyPr/>
          <a:lstStyle/>
          <a:p>
            <a:r>
              <a:rPr lang="es-ES" b="1" dirty="0" smtClean="0">
                <a:solidFill>
                  <a:srgbClr val="760000"/>
                </a:solidFill>
                <a:latin typeface="Garamond" pitchFamily="18" charset="0"/>
              </a:rPr>
              <a:t>Robustez ante cambios en los pesos</a:t>
            </a:r>
            <a:endParaRPr lang="es-AR" b="1" dirty="0" smtClean="0">
              <a:latin typeface="Garamond" pitchFamily="18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457200" y="1035224"/>
            <a:ext cx="8229600" cy="4852988"/>
          </a:xfrm>
        </p:spPr>
        <p:txBody>
          <a:bodyPr/>
          <a:lstStyle/>
          <a:p>
            <a:r>
              <a:rPr lang="es-ES" dirty="0" smtClean="0">
                <a:latin typeface="Garamond" pitchFamily="18" charset="0"/>
              </a:rPr>
              <a:t>Recuerden: el MPI varía entre 0 y 0.642, y la incidencia varía entre 0 y 93%</a:t>
            </a:r>
          </a:p>
          <a:p>
            <a:r>
              <a:rPr lang="es-ES" dirty="0" smtClean="0">
                <a:latin typeface="Garamond" pitchFamily="18" charset="0"/>
              </a:rPr>
              <a:t>Re-ponderando cada dimensión:</a:t>
            </a:r>
          </a:p>
          <a:p>
            <a:pPr lvl="1"/>
            <a:r>
              <a:rPr lang="es-ES" dirty="0" smtClean="0">
                <a:latin typeface="Garamond" pitchFamily="18" charset="0"/>
              </a:rPr>
              <a:t>33%		50%		25%		25%</a:t>
            </a:r>
          </a:p>
          <a:p>
            <a:pPr lvl="1"/>
            <a:r>
              <a:rPr lang="es-ES" dirty="0" smtClean="0">
                <a:latin typeface="Garamond" pitchFamily="18" charset="0"/>
              </a:rPr>
              <a:t>33%		25%		50%		25%</a:t>
            </a:r>
          </a:p>
          <a:p>
            <a:pPr lvl="1"/>
            <a:r>
              <a:rPr lang="es-ES" dirty="0" smtClean="0">
                <a:latin typeface="Garamond" pitchFamily="18" charset="0"/>
              </a:rPr>
              <a:t>33%		25%		25%		50%</a:t>
            </a:r>
          </a:p>
          <a:p>
            <a:r>
              <a:rPr lang="es-AR" dirty="0" smtClean="0">
                <a:latin typeface="Garamond" pitchFamily="18" charset="0"/>
              </a:rPr>
              <a:t>¿Cuál es el efecto sobre:</a:t>
            </a:r>
          </a:p>
          <a:p>
            <a:pPr lvl="1"/>
            <a:r>
              <a:rPr lang="es-AR" dirty="0" smtClean="0">
                <a:latin typeface="Garamond" pitchFamily="18" charset="0"/>
              </a:rPr>
              <a:t>MPI, H, A?</a:t>
            </a:r>
          </a:p>
          <a:p>
            <a:pPr lvl="1"/>
            <a:r>
              <a:rPr lang="es-AR" dirty="0" smtClean="0">
                <a:latin typeface="Garamond" pitchFamily="18" charset="0"/>
              </a:rPr>
              <a:t>Ranking de países?</a:t>
            </a:r>
          </a:p>
        </p:txBody>
      </p:sp>
    </p:spTree>
    <p:extLst>
      <p:ext uri="{BB962C8B-B14F-4D97-AF65-F5344CB8AC3E}">
        <p14:creationId xmlns:p14="http://schemas.microsoft.com/office/powerpoint/2010/main" val="87279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79511" y="44450"/>
            <a:ext cx="8853363" cy="1143000"/>
          </a:xfrm>
        </p:spPr>
        <p:txBody>
          <a:bodyPr/>
          <a:lstStyle/>
          <a:p>
            <a:r>
              <a:rPr lang="es-ES" b="1" dirty="0">
                <a:solidFill>
                  <a:srgbClr val="760000"/>
                </a:solidFill>
                <a:latin typeface="Garamond" pitchFamily="18" charset="0"/>
              </a:rPr>
              <a:t>Robustez ante cambios en los pesos</a:t>
            </a:r>
            <a:endParaRPr lang="es-AR" b="1" dirty="0" smtClean="0">
              <a:latin typeface="Garamond" pitchFamily="18" charset="0"/>
            </a:endParaRPr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125538"/>
            <a:ext cx="89979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28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43000"/>
          </a:xfrm>
        </p:spPr>
        <p:txBody>
          <a:bodyPr/>
          <a:lstStyle/>
          <a:p>
            <a:r>
              <a:rPr lang="es-ES" b="1" dirty="0">
                <a:solidFill>
                  <a:srgbClr val="760000"/>
                </a:solidFill>
                <a:latin typeface="Garamond" pitchFamily="18" charset="0"/>
              </a:rPr>
              <a:t>Robustez ante cambios en los pesos</a:t>
            </a:r>
            <a:endParaRPr lang="es-AR" b="1" dirty="0" smtClean="0">
              <a:latin typeface="Garamond" pitchFamily="18" charset="0"/>
            </a:endParaRP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611188" y="1052513"/>
            <a:ext cx="81375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s-AR" sz="3200" dirty="0" smtClean="0">
                <a:latin typeface="Garamond" panose="02020404030301010803" pitchFamily="18" charset="0"/>
                <a:ea typeface="+mn-ea"/>
                <a:cs typeface="+mn-cs"/>
              </a:rPr>
              <a:t>En síntesis:</a:t>
            </a:r>
          </a:p>
          <a:p>
            <a:pPr algn="l" eaLnBrk="0" hangingPunct="0"/>
            <a:endParaRPr lang="es-AR" sz="3200" dirty="0" smtClean="0">
              <a:latin typeface="Garamond" panose="02020404030301010803" pitchFamily="18" charset="0"/>
              <a:ea typeface="+mn-ea"/>
              <a:cs typeface="+mn-cs"/>
            </a:endParaRPr>
          </a:p>
          <a:p>
            <a:pPr algn="l" eaLnBrk="0" hangingPunct="0">
              <a:buFont typeface="Arial" pitchFamily="34" charset="0"/>
              <a:buChar char="•"/>
            </a:pPr>
            <a:r>
              <a:rPr lang="es-AR" sz="3200" dirty="0" smtClean="0">
                <a:latin typeface="Garamond" panose="02020404030301010803" pitchFamily="18" charset="0"/>
                <a:ea typeface="+mn-ea"/>
                <a:cs typeface="+mn-cs"/>
              </a:rPr>
              <a:t> Altas correlaciones: 0.97 y superior</a:t>
            </a:r>
          </a:p>
          <a:p>
            <a:pPr algn="l" eaLnBrk="0" hangingPunct="0">
              <a:buFont typeface="Arial" pitchFamily="34" charset="0"/>
              <a:buChar char="•"/>
            </a:pPr>
            <a:endParaRPr lang="es-AR" sz="3200" dirty="0" smtClean="0">
              <a:latin typeface="Garamond" panose="02020404030301010803" pitchFamily="18" charset="0"/>
              <a:ea typeface="+mn-ea"/>
              <a:cs typeface="+mn-cs"/>
            </a:endParaRPr>
          </a:p>
          <a:p>
            <a:pPr algn="l" eaLnBrk="0" hangingPunct="0">
              <a:buFont typeface="Arial" pitchFamily="34" charset="0"/>
              <a:buChar char="•"/>
            </a:pPr>
            <a:r>
              <a:rPr lang="es-AR" sz="3200" dirty="0" smtClean="0">
                <a:latin typeface="Garamond" panose="02020404030301010803" pitchFamily="18" charset="0"/>
                <a:ea typeface="+mn-ea"/>
                <a:cs typeface="+mn-cs"/>
              </a:rPr>
              <a:t> Alta concordancia en rankings: 0.90 y superior</a:t>
            </a:r>
          </a:p>
          <a:p>
            <a:pPr algn="l" eaLnBrk="0" hangingPunct="0">
              <a:buFont typeface="Arial" pitchFamily="34" charset="0"/>
              <a:buChar char="•"/>
            </a:pPr>
            <a:endParaRPr lang="es-AR" sz="3200" dirty="0" smtClean="0">
              <a:latin typeface="Garamond" panose="02020404030301010803" pitchFamily="18" charset="0"/>
              <a:ea typeface="+mn-ea"/>
              <a:cs typeface="+mn-cs"/>
            </a:endParaRPr>
          </a:p>
          <a:p>
            <a:pPr algn="l" eaLnBrk="0" hangingPunct="0">
              <a:buFont typeface="Arial" pitchFamily="34" charset="0"/>
              <a:buChar char="•"/>
            </a:pPr>
            <a:r>
              <a:rPr lang="es-AR" sz="3200" dirty="0" smtClean="0">
                <a:latin typeface="Garamond" panose="02020404030301010803" pitchFamily="18" charset="0"/>
                <a:ea typeface="+mn-ea"/>
                <a:cs typeface="+mn-cs"/>
              </a:rPr>
              <a:t> 85% de todas las comparaciones de a pares son robustas</a:t>
            </a:r>
          </a:p>
        </p:txBody>
      </p:sp>
    </p:spTree>
    <p:extLst>
      <p:ext uri="{BB962C8B-B14F-4D97-AF65-F5344CB8AC3E}">
        <p14:creationId xmlns:p14="http://schemas.microsoft.com/office/powerpoint/2010/main" val="133769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es-ES" sz="4000" b="1" dirty="0" smtClean="0">
                <a:solidFill>
                  <a:srgbClr val="760000"/>
                </a:solidFill>
                <a:latin typeface="Garamond" pitchFamily="18" charset="0"/>
              </a:rPr>
              <a:t>Robustez ante cambios en la línea de pobreza, </a:t>
            </a:r>
            <a:r>
              <a:rPr lang="es-ES" sz="4000" b="1" i="1" dirty="0" smtClean="0">
                <a:solidFill>
                  <a:srgbClr val="760000"/>
                </a:solidFill>
                <a:latin typeface="Garamond" pitchFamily="18" charset="0"/>
              </a:rPr>
              <a:t>k</a:t>
            </a:r>
            <a:endParaRPr lang="es-AR" b="1" i="1" dirty="0" smtClean="0">
              <a:latin typeface="Garamond" pitchFamily="18" charset="0"/>
            </a:endParaRP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4536"/>
          </a:xfrm>
        </p:spPr>
        <p:txBody>
          <a:bodyPr/>
          <a:lstStyle/>
          <a:p>
            <a:r>
              <a:rPr lang="es-AR" sz="2600" dirty="0" smtClean="0">
                <a:latin typeface="Garamond" pitchFamily="18" charset="0"/>
              </a:rPr>
              <a:t>90% de todas las posibles comparaciones de a pares son robustas para </a:t>
            </a:r>
            <a:r>
              <a:rPr lang="es-AR" sz="2600" i="1" dirty="0" smtClean="0">
                <a:latin typeface="Garamond" pitchFamily="18" charset="0"/>
              </a:rPr>
              <a:t>k</a:t>
            </a:r>
            <a:r>
              <a:rPr lang="es-AR" sz="2600" dirty="0" smtClean="0">
                <a:latin typeface="Garamond" pitchFamily="18" charset="0"/>
              </a:rPr>
              <a:t> entre 20 y 40%.</a:t>
            </a:r>
          </a:p>
          <a:p>
            <a:r>
              <a:rPr lang="es-AR" sz="2600" dirty="0" smtClean="0">
                <a:latin typeface="Garamond" pitchFamily="18" charset="0"/>
              </a:rPr>
              <a:t>Test más estricto: usando bootstrap</a:t>
            </a:r>
          </a:p>
          <a:p>
            <a:pPr lvl="1"/>
            <a:r>
              <a:rPr lang="es-AR" sz="2600" dirty="0" smtClean="0">
                <a:latin typeface="Garamond" pitchFamily="18" charset="0"/>
              </a:rPr>
              <a:t>Computar por bootstrap el intervalo de confianza (95%) del MPI para cada valor de </a:t>
            </a:r>
            <a:r>
              <a:rPr lang="es-AR" sz="2600" i="1" dirty="0" smtClean="0">
                <a:latin typeface="Garamond" pitchFamily="18" charset="0"/>
              </a:rPr>
              <a:t>k</a:t>
            </a:r>
            <a:r>
              <a:rPr lang="es-AR" sz="2600" dirty="0" smtClean="0">
                <a:latin typeface="Garamond" pitchFamily="18" charset="0"/>
              </a:rPr>
              <a:t>.</a:t>
            </a:r>
          </a:p>
          <a:p>
            <a:pPr lvl="1"/>
            <a:r>
              <a:rPr lang="es-AR" sz="2600" dirty="0" smtClean="0">
                <a:latin typeface="Garamond" pitchFamily="18" charset="0"/>
              </a:rPr>
              <a:t>Realizar comparaciones de a pares: dados dos países, A y B, B domina a A si el límite inferior del MPI de A (estimado por bootstrap) es estrictamente mayor que el límite superior del MPI de B (estimado por bootstrap), para todos los posibles valores de </a:t>
            </a:r>
            <a:r>
              <a:rPr lang="es-AR" sz="2600" i="1" dirty="0" smtClean="0">
                <a:latin typeface="Garamond" pitchFamily="18" charset="0"/>
              </a:rPr>
              <a:t>k</a:t>
            </a:r>
            <a:r>
              <a:rPr lang="es-AR" sz="2600" dirty="0" smtClean="0">
                <a:latin typeface="Garamond" pitchFamily="18" charset="0"/>
              </a:rPr>
              <a:t>. </a:t>
            </a:r>
          </a:p>
          <a:p>
            <a:pPr lvl="1"/>
            <a:r>
              <a:rPr lang="es-AR" sz="2600" b="1" dirty="0" smtClean="0">
                <a:latin typeface="Garamond" pitchFamily="18" charset="0"/>
              </a:rPr>
              <a:t>Se encuentran comparaciones robustas (bootstrap) en 87.4% de todos los casos para </a:t>
            </a:r>
            <a:r>
              <a:rPr lang="es-AR" sz="2600" b="1" i="1" dirty="0" smtClean="0">
                <a:latin typeface="Garamond" pitchFamily="18" charset="0"/>
              </a:rPr>
              <a:t>k</a:t>
            </a:r>
            <a:r>
              <a:rPr lang="es-AR" sz="2600" b="1" dirty="0" smtClean="0">
                <a:latin typeface="Garamond" pitchFamily="18" charset="0"/>
              </a:rPr>
              <a:t> entre 20 y 40%</a:t>
            </a:r>
            <a:r>
              <a:rPr lang="es-AR" sz="2600" dirty="0" smtClean="0">
                <a:latin typeface="Garamond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38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251520" y="-27384"/>
            <a:ext cx="8424863" cy="1143000"/>
          </a:xfrm>
        </p:spPr>
        <p:txBody>
          <a:bodyPr/>
          <a:lstStyle/>
          <a:p>
            <a:r>
              <a:rPr lang="es-ES" sz="4000" b="1" dirty="0">
                <a:solidFill>
                  <a:srgbClr val="760000"/>
                </a:solidFill>
                <a:latin typeface="Garamond" pitchFamily="18" charset="0"/>
              </a:rPr>
              <a:t>Robustez ante cambios en la línea de pobreza, </a:t>
            </a:r>
            <a:r>
              <a:rPr lang="es-ES" sz="4000" b="1" i="1" dirty="0">
                <a:solidFill>
                  <a:srgbClr val="760000"/>
                </a:solidFill>
                <a:latin typeface="Garamond" pitchFamily="18" charset="0"/>
              </a:rPr>
              <a:t>k</a:t>
            </a:r>
            <a:endParaRPr lang="es-AR" sz="4000" b="1" i="1" dirty="0" smtClean="0">
              <a:latin typeface="Garamond" pitchFamily="18" charset="0"/>
            </a:endParaRP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xfrm>
            <a:off x="611188" y="1268760"/>
            <a:ext cx="7772400" cy="4330700"/>
          </a:xfrm>
        </p:spPr>
        <p:txBody>
          <a:bodyPr/>
          <a:lstStyle/>
          <a:p>
            <a:pPr>
              <a:buFontTx/>
              <a:buNone/>
            </a:pPr>
            <a:r>
              <a:rPr lang="es-AR" sz="2800" dirty="0" smtClean="0">
                <a:latin typeface="Garamond" pitchFamily="18" charset="0"/>
              </a:rPr>
              <a:t>Comparaciones de a pares por región (</a:t>
            </a:r>
            <a:r>
              <a:rPr lang="es-AR" sz="2800" b="1" dirty="0" smtClean="0">
                <a:latin typeface="Garamond" pitchFamily="18" charset="0"/>
              </a:rPr>
              <a:t>bootstrap</a:t>
            </a:r>
            <a:r>
              <a:rPr lang="es-AR" sz="2800" dirty="0" smtClean="0">
                <a:latin typeface="Garamond" pitchFamily="18" charset="0"/>
              </a:rPr>
              <a:t>) :</a:t>
            </a:r>
          </a:p>
          <a:p>
            <a:r>
              <a:rPr lang="es-AR" sz="2800" dirty="0" smtClean="0">
                <a:latin typeface="Garamond" pitchFamily="18" charset="0"/>
              </a:rPr>
              <a:t>Asia del Sur: 90</a:t>
            </a:r>
            <a:r>
              <a:rPr lang="es-AR" sz="2800" dirty="0">
                <a:latin typeface="Garamond" pitchFamily="18" charset="0"/>
              </a:rPr>
              <a:t>% de las comparaciones de a pares son </a:t>
            </a:r>
            <a:r>
              <a:rPr lang="es-AR" sz="2800" dirty="0" smtClean="0">
                <a:latin typeface="Garamond" pitchFamily="18" charset="0"/>
              </a:rPr>
              <a:t>robustas (</a:t>
            </a:r>
            <a:r>
              <a:rPr lang="es-AR" sz="2800" dirty="0">
                <a:latin typeface="Garamond" pitchFamily="18" charset="0"/>
              </a:rPr>
              <a:t>5 </a:t>
            </a:r>
            <a:r>
              <a:rPr lang="es-AR" sz="2800" dirty="0" smtClean="0">
                <a:latin typeface="Garamond" pitchFamily="18" charset="0"/>
              </a:rPr>
              <a:t>países)</a:t>
            </a:r>
          </a:p>
          <a:p>
            <a:r>
              <a:rPr lang="es-AR" sz="2800" dirty="0" smtClean="0">
                <a:latin typeface="Garamond" pitchFamily="18" charset="0"/>
              </a:rPr>
              <a:t>África Sub-Sahariana: 85.9% (37 países)</a:t>
            </a:r>
          </a:p>
          <a:p>
            <a:r>
              <a:rPr lang="es-AR" sz="2800" dirty="0" smtClean="0">
                <a:latin typeface="Garamond" pitchFamily="18" charset="0"/>
              </a:rPr>
              <a:t>Estados Árabes: 87.3% (11 países)</a:t>
            </a:r>
          </a:p>
          <a:p>
            <a:r>
              <a:rPr lang="es-AR" sz="2800" dirty="0" smtClean="0">
                <a:latin typeface="Garamond" pitchFamily="18" charset="0"/>
              </a:rPr>
              <a:t>América Latina y el Caribe: 77.9% (18 países)</a:t>
            </a:r>
          </a:p>
          <a:p>
            <a:r>
              <a:rPr lang="es-AR" sz="2800" dirty="0" smtClean="0">
                <a:latin typeface="Garamond" pitchFamily="18" charset="0"/>
              </a:rPr>
              <a:t>Asia del Este y Pacífico: 77.8 % (11 países)</a:t>
            </a:r>
          </a:p>
          <a:p>
            <a:r>
              <a:rPr lang="es-AR" sz="2800" dirty="0" smtClean="0">
                <a:latin typeface="Garamond" pitchFamily="18" charset="0"/>
              </a:rPr>
              <a:t>Europa Central y del Este: 44.3% (24 países)</a:t>
            </a:r>
          </a:p>
          <a:p>
            <a:endParaRPr lang="es-AR" sz="28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5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251520" y="44624"/>
            <a:ext cx="8424863" cy="1143000"/>
          </a:xfrm>
        </p:spPr>
        <p:txBody>
          <a:bodyPr/>
          <a:lstStyle/>
          <a:p>
            <a:r>
              <a:rPr lang="es-ES" b="1" dirty="0">
                <a:solidFill>
                  <a:srgbClr val="760000"/>
                </a:solidFill>
                <a:latin typeface="Garamond" pitchFamily="18" charset="0"/>
              </a:rPr>
              <a:t>Robustez ante cambios en la línea de pobreza, </a:t>
            </a:r>
            <a:r>
              <a:rPr lang="es-ES" b="1" i="1" dirty="0">
                <a:solidFill>
                  <a:srgbClr val="760000"/>
                </a:solidFill>
                <a:latin typeface="Garamond" pitchFamily="18" charset="0"/>
              </a:rPr>
              <a:t>k</a:t>
            </a:r>
            <a:endParaRPr lang="es-AR" b="1" i="1" dirty="0" smtClean="0">
              <a:latin typeface="Garamond" pitchFamily="18" charset="0"/>
            </a:endParaRP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xfrm>
            <a:off x="611188" y="1546572"/>
            <a:ext cx="7772400" cy="4330700"/>
          </a:xfrm>
        </p:spPr>
        <p:txBody>
          <a:bodyPr/>
          <a:lstStyle/>
          <a:p>
            <a:pPr marL="0" indent="0">
              <a:buNone/>
            </a:pPr>
            <a:r>
              <a:rPr lang="es-AR" sz="2800" dirty="0" smtClean="0">
                <a:latin typeface="Garamond" pitchFamily="18" charset="0"/>
              </a:rPr>
              <a:t>El nivel de robustez por región (bootstrap) varía con el número de indicadores y la encuesta. </a:t>
            </a:r>
            <a:br>
              <a:rPr lang="es-AR" sz="2800" dirty="0" smtClean="0">
                <a:latin typeface="Garamond" pitchFamily="18" charset="0"/>
              </a:rPr>
            </a:br>
            <a:endParaRPr lang="es-AR" sz="2800" dirty="0" smtClean="0">
              <a:latin typeface="Garamond" pitchFamily="18" charset="0"/>
            </a:endParaRPr>
          </a:p>
          <a:p>
            <a:r>
              <a:rPr lang="es-AR" sz="2800" dirty="0" smtClean="0">
                <a:latin typeface="Garamond" pitchFamily="18" charset="0"/>
              </a:rPr>
              <a:t>Cuando se evalúan sólo países que cuentan con los </a:t>
            </a:r>
            <a:r>
              <a:rPr lang="es-AR" sz="2800" b="1" dirty="0" smtClean="0">
                <a:latin typeface="Garamond" pitchFamily="18" charset="0"/>
              </a:rPr>
              <a:t>10 indicadores: 91.2% de las comparaciones son robustas.</a:t>
            </a:r>
          </a:p>
          <a:p>
            <a:r>
              <a:rPr lang="es-AR" sz="2800" dirty="0" smtClean="0">
                <a:latin typeface="Garamond" pitchFamily="18" charset="0"/>
              </a:rPr>
              <a:t>Cuando se evalúan sólo </a:t>
            </a:r>
            <a:r>
              <a:rPr lang="es-AR" sz="2800" b="1" dirty="0" smtClean="0">
                <a:latin typeface="Garamond" pitchFamily="18" charset="0"/>
              </a:rPr>
              <a:t>DHS</a:t>
            </a:r>
            <a:r>
              <a:rPr lang="es-AR" sz="2800" dirty="0" smtClean="0">
                <a:latin typeface="Garamond" pitchFamily="18" charset="0"/>
              </a:rPr>
              <a:t>: </a:t>
            </a:r>
            <a:r>
              <a:rPr lang="es-AR" sz="2800" b="1" dirty="0" smtClean="0">
                <a:latin typeface="Garamond" pitchFamily="18" charset="0"/>
              </a:rPr>
              <a:t>91.7% de las comparaciones son robustas</a:t>
            </a:r>
            <a:r>
              <a:rPr lang="es-AR" sz="2800" dirty="0" smtClean="0">
                <a:latin typeface="Garamond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20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43408"/>
            <a:ext cx="8569325" cy="11430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760000"/>
                </a:solidFill>
                <a:latin typeface="+mj-lt"/>
              </a:rPr>
              <a:t/>
            </a:r>
            <a:br>
              <a:rPr lang="en-GB" sz="3600" dirty="0" smtClean="0">
                <a:solidFill>
                  <a:srgbClr val="760000"/>
                </a:solidFill>
                <a:latin typeface="+mj-lt"/>
              </a:rPr>
            </a:br>
            <a:r>
              <a:rPr lang="en-GB" sz="3600" dirty="0" smtClean="0">
                <a:solidFill>
                  <a:srgbClr val="760000"/>
                </a:solidFill>
                <a:latin typeface="+mj-lt"/>
              </a:rPr>
              <a:t/>
            </a:r>
            <a:br>
              <a:rPr lang="en-GB" sz="3600" dirty="0" smtClean="0">
                <a:solidFill>
                  <a:srgbClr val="760000"/>
                </a:solidFill>
                <a:latin typeface="+mj-lt"/>
              </a:rPr>
            </a:br>
            <a:r>
              <a:rPr lang="en-GB" sz="3600" b="1" dirty="0" err="1" smtClean="0">
                <a:solidFill>
                  <a:srgbClr val="760000"/>
                </a:solidFill>
                <a:latin typeface="+mj-lt"/>
              </a:rPr>
              <a:t>Restricciones</a:t>
            </a:r>
            <a:r>
              <a:rPr lang="en-GB" sz="3600" b="1" dirty="0" smtClean="0">
                <a:solidFill>
                  <a:srgbClr val="760000"/>
                </a:solidFill>
                <a:latin typeface="+mj-lt"/>
              </a:rPr>
              <a:t> en los </a:t>
            </a:r>
            <a:r>
              <a:rPr lang="en-GB" sz="3600" b="1" dirty="0" err="1" smtClean="0">
                <a:solidFill>
                  <a:srgbClr val="760000"/>
                </a:solidFill>
                <a:latin typeface="+mj-lt"/>
              </a:rPr>
              <a:t>datos</a:t>
            </a:r>
            <a:r>
              <a:rPr lang="en-GB" sz="3600" dirty="0" smtClean="0">
                <a:solidFill>
                  <a:srgbClr val="760000"/>
                </a:solidFill>
                <a:latin typeface="+mj-lt"/>
              </a:rPr>
              <a:t/>
            </a:r>
            <a:br>
              <a:rPr lang="en-GB" sz="3600" dirty="0" smtClean="0">
                <a:solidFill>
                  <a:srgbClr val="760000"/>
                </a:solidFill>
                <a:latin typeface="+mj-lt"/>
              </a:rPr>
            </a:br>
            <a:r>
              <a:rPr lang="en-GB" sz="2800" b="1" i="1" dirty="0" smtClean="0">
                <a:latin typeface="+mj-lt"/>
              </a:rPr>
              <a:t/>
            </a:r>
            <a:br>
              <a:rPr lang="en-GB" sz="2800" b="1" i="1" dirty="0" smtClean="0">
                <a:latin typeface="+mj-lt"/>
              </a:rPr>
            </a:br>
            <a:endParaRPr lang="en-US" sz="3600" dirty="0" smtClean="0">
              <a:latin typeface="+mj-lt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07504" y="692696"/>
            <a:ext cx="8784976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400" dirty="0" smtClean="0">
                <a:latin typeface="+mj-lt"/>
              </a:rPr>
              <a:t>El IPM se </a:t>
            </a:r>
            <a:r>
              <a:rPr lang="en-GB" sz="2400" dirty="0" err="1" smtClean="0">
                <a:latin typeface="+mj-lt"/>
              </a:rPr>
              <a:t>ve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afectado</a:t>
            </a:r>
            <a:r>
              <a:rPr lang="en-GB" sz="2400" dirty="0" smtClean="0">
                <a:latin typeface="+mj-lt"/>
              </a:rPr>
              <a:t> en gran </a:t>
            </a:r>
            <a:r>
              <a:rPr lang="en-GB" sz="2400" dirty="0" err="1" smtClean="0">
                <a:latin typeface="+mj-lt"/>
              </a:rPr>
              <a:t>medida</a:t>
            </a:r>
            <a:r>
              <a:rPr lang="en-GB" sz="2400" dirty="0" smtClean="0">
                <a:latin typeface="+mj-lt"/>
              </a:rPr>
              <a:t> ante la </a:t>
            </a:r>
            <a:r>
              <a:rPr lang="en-GB" sz="2400" dirty="0" err="1" smtClean="0">
                <a:latin typeface="+mj-lt"/>
              </a:rPr>
              <a:t>falta</a:t>
            </a:r>
            <a:r>
              <a:rPr lang="en-GB" sz="2400" dirty="0" smtClean="0">
                <a:latin typeface="+mj-lt"/>
              </a:rPr>
              <a:t> de </a:t>
            </a:r>
            <a:r>
              <a:rPr lang="en-GB" sz="2400" b="1" dirty="0" err="1" smtClean="0">
                <a:latin typeface="+mj-lt"/>
              </a:rPr>
              <a:t>comparabilidad</a:t>
            </a:r>
            <a:r>
              <a:rPr lang="en-GB" sz="2400" dirty="0" smtClean="0">
                <a:latin typeface="+mj-lt"/>
              </a:rPr>
              <a:t> de los </a:t>
            </a:r>
            <a:r>
              <a:rPr lang="en-GB" sz="2400" dirty="0" err="1" smtClean="0">
                <a:latin typeface="+mj-lt"/>
              </a:rPr>
              <a:t>datos</a:t>
            </a:r>
            <a:r>
              <a:rPr lang="en-GB" sz="2400" dirty="0" smtClean="0">
                <a:latin typeface="+mj-lt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err="1">
                <a:latin typeface="+mj-lt"/>
              </a:rPr>
              <a:t>c</a:t>
            </a:r>
            <a:r>
              <a:rPr lang="en-GB" sz="2200" dirty="0" err="1" smtClean="0">
                <a:latin typeface="+mj-lt"/>
              </a:rPr>
              <a:t>iertos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indicadores</a:t>
            </a:r>
            <a:r>
              <a:rPr lang="en-GB" sz="2200" dirty="0" smtClean="0">
                <a:latin typeface="+mj-lt"/>
              </a:rPr>
              <a:t> claves no son </a:t>
            </a:r>
            <a:r>
              <a:rPr lang="en-GB" sz="2200" dirty="0" err="1" smtClean="0">
                <a:latin typeface="+mj-lt"/>
              </a:rPr>
              <a:t>cubiertos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>
                <a:latin typeface="+mj-lt"/>
              </a:rPr>
              <a:t>(stock, </a:t>
            </a:r>
            <a:r>
              <a:rPr lang="en-GB" sz="2200" dirty="0" err="1" smtClean="0">
                <a:latin typeface="+mj-lt"/>
              </a:rPr>
              <a:t>calidad</a:t>
            </a:r>
            <a:r>
              <a:rPr lang="en-GB" sz="2200" dirty="0" smtClean="0">
                <a:latin typeface="+mj-lt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+mj-lt"/>
              </a:rPr>
              <a:t>hay </a:t>
            </a:r>
            <a:r>
              <a:rPr lang="en-GB" sz="2200" b="1" dirty="0" err="1" smtClean="0">
                <a:latin typeface="+mj-lt"/>
              </a:rPr>
              <a:t>información</a:t>
            </a:r>
            <a:r>
              <a:rPr lang="en-GB" sz="2200" b="1" dirty="0" smtClean="0">
                <a:latin typeface="+mj-lt"/>
              </a:rPr>
              <a:t> </a:t>
            </a:r>
            <a:r>
              <a:rPr lang="en-GB" sz="2200" b="1" dirty="0" err="1" smtClean="0">
                <a:latin typeface="+mj-lt"/>
              </a:rPr>
              <a:t>faltante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para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algunas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dimensiones</a:t>
            </a:r>
            <a:endParaRPr lang="en-GB" sz="2200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b="1" dirty="0" err="1">
                <a:latin typeface="+mj-lt"/>
              </a:rPr>
              <a:t>v</a:t>
            </a:r>
            <a:r>
              <a:rPr lang="en-GB" sz="2200" b="1" dirty="0" err="1" smtClean="0">
                <a:latin typeface="+mj-lt"/>
              </a:rPr>
              <a:t>alores</a:t>
            </a:r>
            <a:r>
              <a:rPr lang="en-GB" sz="2200" b="1" dirty="0" smtClean="0">
                <a:latin typeface="+mj-lt"/>
              </a:rPr>
              <a:t> </a:t>
            </a:r>
            <a:r>
              <a:rPr lang="en-GB" sz="2200" b="1" dirty="0" err="1" smtClean="0">
                <a:latin typeface="+mj-lt"/>
              </a:rPr>
              <a:t>faltantes</a:t>
            </a:r>
            <a:r>
              <a:rPr lang="en-GB" sz="2200" b="1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conducen</a:t>
            </a:r>
            <a:r>
              <a:rPr lang="en-GB" sz="2200" dirty="0" smtClean="0">
                <a:latin typeface="+mj-lt"/>
              </a:rPr>
              <a:t> a </a:t>
            </a:r>
            <a:r>
              <a:rPr lang="en-GB" sz="2200" dirty="0" err="1" smtClean="0">
                <a:latin typeface="+mj-lt"/>
              </a:rPr>
              <a:t>reducciones</a:t>
            </a:r>
            <a:r>
              <a:rPr lang="en-GB" sz="2200" dirty="0" smtClean="0">
                <a:latin typeface="+mj-lt"/>
              </a:rPr>
              <a:t> en el </a:t>
            </a:r>
            <a:r>
              <a:rPr lang="en-GB" sz="2200" dirty="0" err="1" smtClean="0">
                <a:latin typeface="+mj-lt"/>
              </a:rPr>
              <a:t>tamaño</a:t>
            </a:r>
            <a:r>
              <a:rPr lang="en-GB" sz="2200" dirty="0" smtClean="0">
                <a:latin typeface="+mj-lt"/>
              </a:rPr>
              <a:t> de la </a:t>
            </a:r>
            <a:r>
              <a:rPr lang="en-GB" sz="2200" dirty="0" err="1" smtClean="0">
                <a:latin typeface="+mj-lt"/>
              </a:rPr>
              <a:t>muestra</a:t>
            </a:r>
            <a:r>
              <a:rPr lang="en-GB" sz="2200" dirty="0" smtClean="0">
                <a:latin typeface="+mj-lt"/>
              </a:rPr>
              <a:t>/</a:t>
            </a:r>
            <a:r>
              <a:rPr lang="en-GB" sz="2200" dirty="0" err="1" smtClean="0">
                <a:latin typeface="+mj-lt"/>
              </a:rPr>
              <a:t>sesgos</a:t>
            </a:r>
            <a:r>
              <a:rPr lang="en-GB" sz="2200" dirty="0" smtClean="0">
                <a:latin typeface="+mj-lt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err="1" smtClean="0">
                <a:latin typeface="+mj-lt"/>
              </a:rPr>
              <a:t>varían</a:t>
            </a:r>
            <a:r>
              <a:rPr lang="en-GB" sz="2200" dirty="0" smtClean="0">
                <a:latin typeface="+mj-lt"/>
              </a:rPr>
              <a:t> los </a:t>
            </a:r>
            <a:r>
              <a:rPr lang="en-GB" sz="2200" b="1" dirty="0" err="1" smtClean="0">
                <a:latin typeface="+mj-lt"/>
              </a:rPr>
              <a:t>encuestados</a:t>
            </a:r>
            <a:r>
              <a:rPr lang="en-GB" sz="2200" dirty="0" smtClean="0">
                <a:latin typeface="+mj-lt"/>
              </a:rPr>
              <a:t>; la </a:t>
            </a:r>
            <a:r>
              <a:rPr lang="en-GB" sz="2200" dirty="0" err="1" smtClean="0">
                <a:latin typeface="+mj-lt"/>
              </a:rPr>
              <a:t>información</a:t>
            </a:r>
            <a:r>
              <a:rPr lang="en-GB" sz="2200" dirty="0" smtClean="0">
                <a:latin typeface="+mj-lt"/>
              </a:rPr>
              <a:t> a </a:t>
            </a:r>
            <a:r>
              <a:rPr lang="en-GB" sz="2200" dirty="0" err="1" smtClean="0">
                <a:latin typeface="+mj-lt"/>
              </a:rPr>
              <a:t>nivel</a:t>
            </a:r>
            <a:r>
              <a:rPr lang="en-GB" sz="2200" dirty="0" smtClean="0">
                <a:latin typeface="+mj-lt"/>
              </a:rPr>
              <a:t> individual </a:t>
            </a:r>
            <a:r>
              <a:rPr lang="en-GB" sz="2200" dirty="0" err="1" smtClean="0">
                <a:latin typeface="+mj-lt"/>
              </a:rPr>
              <a:t>es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escasa</a:t>
            </a:r>
            <a:endParaRPr lang="en-GB" sz="2200" i="1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err="1" smtClean="0">
                <a:latin typeface="+mj-lt"/>
              </a:rPr>
              <a:t>las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>
                <a:latin typeface="+mj-lt"/>
              </a:rPr>
              <a:t>encuestas</a:t>
            </a:r>
            <a:r>
              <a:rPr lang="en-GB" sz="2200" dirty="0">
                <a:latin typeface="+mj-lt"/>
              </a:rPr>
              <a:t> son </a:t>
            </a:r>
            <a:r>
              <a:rPr lang="en-GB" sz="2200" b="1" dirty="0" err="1">
                <a:latin typeface="+mj-lt"/>
              </a:rPr>
              <a:t>actualizadas</a:t>
            </a:r>
            <a:r>
              <a:rPr lang="en-GB" sz="2200" dirty="0">
                <a:latin typeface="+mj-lt"/>
              </a:rPr>
              <a:t> </a:t>
            </a:r>
            <a:r>
              <a:rPr lang="en-GB" sz="2200" dirty="0" err="1">
                <a:latin typeface="+mj-lt"/>
              </a:rPr>
              <a:t>cada</a:t>
            </a:r>
            <a:r>
              <a:rPr lang="en-GB" sz="2200" dirty="0">
                <a:latin typeface="+mj-lt"/>
              </a:rPr>
              <a:t> 3-5 </a:t>
            </a:r>
            <a:r>
              <a:rPr lang="en-GB" sz="2200" dirty="0" err="1">
                <a:latin typeface="+mj-lt"/>
              </a:rPr>
              <a:t>años</a:t>
            </a:r>
            <a:r>
              <a:rPr lang="en-GB" sz="2200" dirty="0">
                <a:latin typeface="+mj-lt"/>
              </a:rPr>
              <a:t>, y en </a:t>
            </a:r>
            <a:r>
              <a:rPr lang="en-GB" sz="2200" dirty="0" err="1">
                <a:latin typeface="+mj-lt"/>
              </a:rPr>
              <a:t>distintos</a:t>
            </a:r>
            <a:r>
              <a:rPr lang="en-GB" sz="2200" dirty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años</a:t>
            </a:r>
            <a:endParaRPr lang="en-GB" sz="2200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+mj-lt"/>
              </a:rPr>
              <a:t>los </a:t>
            </a:r>
            <a:r>
              <a:rPr lang="en-GB" sz="2200" dirty="0" err="1" smtClean="0">
                <a:latin typeface="+mj-lt"/>
              </a:rPr>
              <a:t>datos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b="1" dirty="0" err="1" smtClean="0">
                <a:latin typeface="+mj-lt"/>
              </a:rPr>
              <a:t>excluyen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ciertos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grupos</a:t>
            </a:r>
            <a:r>
              <a:rPr lang="en-GB" sz="2200" dirty="0" smtClean="0">
                <a:latin typeface="+mj-lt"/>
              </a:rPr>
              <a:t> (</a:t>
            </a:r>
            <a:r>
              <a:rPr lang="en-GB" sz="2200" dirty="0" err="1" smtClean="0">
                <a:latin typeface="+mj-lt"/>
              </a:rPr>
              <a:t>adultos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mayores</a:t>
            </a:r>
            <a:r>
              <a:rPr lang="en-GB" sz="2200" dirty="0" smtClean="0">
                <a:latin typeface="+mj-lt"/>
              </a:rPr>
              <a:t>, </a:t>
            </a:r>
            <a:r>
              <a:rPr lang="en-GB" sz="2200" dirty="0" err="1" smtClean="0">
                <a:latin typeface="+mj-lt"/>
              </a:rPr>
              <a:t>institucionalizados</a:t>
            </a:r>
            <a:r>
              <a:rPr lang="en-GB" sz="2200" dirty="0" smtClean="0">
                <a:latin typeface="+mj-lt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 err="1" smtClean="0">
                <a:latin typeface="+mj-lt"/>
              </a:rPr>
              <a:t>las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encuestas</a:t>
            </a:r>
            <a:r>
              <a:rPr lang="en-GB" sz="2200" dirty="0" smtClean="0">
                <a:latin typeface="+mj-lt"/>
              </a:rPr>
              <a:t> de </a:t>
            </a:r>
            <a:r>
              <a:rPr lang="en-GB" sz="2200" b="1" dirty="0" err="1" smtClean="0">
                <a:latin typeface="+mj-lt"/>
              </a:rPr>
              <a:t>ingreso</a:t>
            </a:r>
            <a:r>
              <a:rPr lang="en-GB" sz="2200" b="1" dirty="0" smtClean="0">
                <a:latin typeface="+mj-lt"/>
              </a:rPr>
              <a:t>/</a:t>
            </a:r>
            <a:r>
              <a:rPr lang="en-GB" sz="2200" b="1" dirty="0" err="1" smtClean="0">
                <a:latin typeface="+mj-lt"/>
              </a:rPr>
              <a:t>consumo</a:t>
            </a:r>
            <a:r>
              <a:rPr lang="en-GB" sz="2200" b="1" dirty="0" smtClean="0">
                <a:latin typeface="+mj-lt"/>
              </a:rPr>
              <a:t> </a:t>
            </a:r>
            <a:r>
              <a:rPr lang="en-GB" sz="2200" dirty="0" smtClean="0">
                <a:latin typeface="+mj-lt"/>
              </a:rPr>
              <a:t>no </a:t>
            </a:r>
            <a:r>
              <a:rPr lang="en-GB" sz="2200" dirty="0" err="1" smtClean="0">
                <a:latin typeface="+mj-lt"/>
              </a:rPr>
              <a:t>cuentan</a:t>
            </a:r>
            <a:r>
              <a:rPr lang="en-GB" sz="2200" dirty="0" smtClean="0">
                <a:latin typeface="+mj-lt"/>
              </a:rPr>
              <a:t> con los </a:t>
            </a:r>
            <a:r>
              <a:rPr lang="en-GB" sz="2200" dirty="0" err="1" smtClean="0">
                <a:latin typeface="+mj-lt"/>
              </a:rPr>
              <a:t>indicadores</a:t>
            </a:r>
            <a:r>
              <a:rPr lang="en-GB" sz="2200" dirty="0" smtClean="0">
                <a:latin typeface="+mj-lt"/>
              </a:rPr>
              <a:t> de </a:t>
            </a:r>
            <a:r>
              <a:rPr lang="en-GB" sz="2200" dirty="0" err="1" smtClean="0">
                <a:latin typeface="+mj-lt"/>
              </a:rPr>
              <a:t>salud</a:t>
            </a:r>
            <a:r>
              <a:rPr lang="en-GB" sz="2200" dirty="0" smtClean="0">
                <a:latin typeface="+mj-lt"/>
              </a:rPr>
              <a:t> </a:t>
            </a:r>
            <a:r>
              <a:rPr lang="en-GB" sz="2200" dirty="0" err="1" smtClean="0">
                <a:latin typeface="+mj-lt"/>
              </a:rPr>
              <a:t>usados</a:t>
            </a:r>
            <a:r>
              <a:rPr lang="en-GB" sz="2200" dirty="0" smtClean="0">
                <a:latin typeface="+mj-lt"/>
              </a:rPr>
              <a:t> en el IPM</a:t>
            </a:r>
            <a:endParaRPr lang="en-GB" sz="2200" dirty="0">
              <a:latin typeface="+mj-lt"/>
            </a:endParaRPr>
          </a:p>
          <a:p>
            <a:pPr algn="l"/>
            <a:r>
              <a:rPr lang="en-GB" sz="2400" i="1" dirty="0" err="1" smtClean="0">
                <a:latin typeface="+mj-lt"/>
              </a:rPr>
              <a:t>Estos</a:t>
            </a:r>
            <a:r>
              <a:rPr lang="en-GB" sz="2400" i="1" dirty="0" smtClean="0">
                <a:latin typeface="+mj-lt"/>
              </a:rPr>
              <a:t> </a:t>
            </a:r>
            <a:r>
              <a:rPr lang="en-GB" sz="2400" i="1" dirty="0" err="1" smtClean="0">
                <a:latin typeface="+mj-lt"/>
              </a:rPr>
              <a:t>problemas</a:t>
            </a:r>
            <a:r>
              <a:rPr lang="en-GB" sz="2400" i="1" dirty="0" smtClean="0">
                <a:latin typeface="+mj-lt"/>
              </a:rPr>
              <a:t> </a:t>
            </a:r>
            <a:r>
              <a:rPr lang="en-GB" sz="2400" i="1" dirty="0" err="1" smtClean="0">
                <a:latin typeface="+mj-lt"/>
              </a:rPr>
              <a:t>pueden</a:t>
            </a:r>
            <a:r>
              <a:rPr lang="en-GB" sz="2400" i="1" dirty="0" smtClean="0">
                <a:latin typeface="+mj-lt"/>
              </a:rPr>
              <a:t> </a:t>
            </a:r>
            <a:r>
              <a:rPr lang="en-GB" sz="2400" i="1" dirty="0" err="1" smtClean="0">
                <a:latin typeface="+mj-lt"/>
              </a:rPr>
              <a:t>mejorarse</a:t>
            </a:r>
            <a:r>
              <a:rPr lang="en-GB" sz="2400" i="1" dirty="0" smtClean="0">
                <a:latin typeface="+mj-lt"/>
              </a:rPr>
              <a:t> en </a:t>
            </a:r>
            <a:r>
              <a:rPr lang="en-GB" sz="2400" i="1" dirty="0" err="1" smtClean="0">
                <a:latin typeface="+mj-lt"/>
              </a:rPr>
              <a:t>medidas</a:t>
            </a:r>
            <a:r>
              <a:rPr lang="en-GB" sz="2400" i="1" dirty="0" smtClean="0">
                <a:latin typeface="+mj-lt"/>
              </a:rPr>
              <a:t> </a:t>
            </a:r>
            <a:r>
              <a:rPr lang="en-GB" sz="2400" i="1" dirty="0" err="1" smtClean="0">
                <a:latin typeface="+mj-lt"/>
              </a:rPr>
              <a:t>nacionales</a:t>
            </a:r>
            <a:r>
              <a:rPr lang="en-GB" sz="2400" i="1" dirty="0" smtClean="0">
                <a:latin typeface="+mj-lt"/>
              </a:rPr>
              <a:t>. </a:t>
            </a:r>
            <a:endParaRPr lang="en-GB" sz="2400" i="1" dirty="0">
              <a:latin typeface="+mj-lt"/>
            </a:endParaRPr>
          </a:p>
          <a:p>
            <a:pPr algn="r"/>
            <a:r>
              <a:rPr lang="en-GB" sz="2400" dirty="0">
                <a:latin typeface="+mj-lt"/>
              </a:rPr>
              <a:t/>
            </a:r>
            <a:br>
              <a:rPr lang="en-GB" sz="2400" dirty="0">
                <a:latin typeface="+mj-lt"/>
              </a:rPr>
            </a:br>
            <a:r>
              <a:rPr lang="en-GB" sz="2400" b="1" dirty="0" smtClean="0">
                <a:latin typeface="+mj-lt"/>
              </a:rPr>
              <a:t>“</a:t>
            </a:r>
            <a:r>
              <a:rPr lang="en-GB" sz="2400" b="1" dirty="0" err="1" smtClean="0">
                <a:latin typeface="+mj-lt"/>
              </a:rPr>
              <a:t>Mejorar</a:t>
            </a:r>
            <a:r>
              <a:rPr lang="en-GB" sz="2400" b="1" dirty="0" smtClean="0">
                <a:latin typeface="+mj-lt"/>
              </a:rPr>
              <a:t> la </a:t>
            </a:r>
            <a:r>
              <a:rPr lang="en-GB" sz="2400" b="1" dirty="0" err="1" smtClean="0">
                <a:latin typeface="+mj-lt"/>
              </a:rPr>
              <a:t>recolección</a:t>
            </a:r>
            <a:r>
              <a:rPr lang="en-GB" sz="2400" b="1" dirty="0" smtClean="0">
                <a:latin typeface="+mj-lt"/>
              </a:rPr>
              <a:t> de </a:t>
            </a:r>
            <a:r>
              <a:rPr lang="en-GB" sz="2400" b="1" dirty="0" err="1" smtClean="0">
                <a:latin typeface="+mj-lt"/>
              </a:rPr>
              <a:t>datos</a:t>
            </a:r>
            <a:r>
              <a:rPr lang="en-GB" sz="2400" b="1" dirty="0" smtClean="0">
                <a:latin typeface="+mj-lt"/>
              </a:rPr>
              <a:t> y </a:t>
            </a:r>
            <a:r>
              <a:rPr lang="en-GB" sz="2400" b="1" dirty="0" err="1" smtClean="0">
                <a:latin typeface="+mj-lt"/>
              </a:rPr>
              <a:t>su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calidad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debería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ser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una</a:t>
            </a:r>
            <a:r>
              <a:rPr lang="en-GB" sz="2400" b="1" dirty="0" smtClean="0">
                <a:latin typeface="+mj-lt"/>
              </a:rPr>
              <a:t> </a:t>
            </a:r>
            <a:r>
              <a:rPr lang="en-GB" sz="2400" b="1" dirty="0" err="1" smtClean="0">
                <a:latin typeface="+mj-lt"/>
              </a:rPr>
              <a:t>preocupación</a:t>
            </a:r>
            <a:r>
              <a:rPr lang="en-GB" sz="2400" b="1" dirty="0" smtClean="0">
                <a:latin typeface="+mj-lt"/>
              </a:rPr>
              <a:t> central en </a:t>
            </a:r>
            <a:r>
              <a:rPr lang="en-GB" sz="2400" b="1" dirty="0" err="1" smtClean="0">
                <a:latin typeface="+mj-lt"/>
              </a:rPr>
              <a:t>todos</a:t>
            </a:r>
            <a:r>
              <a:rPr lang="en-GB" sz="2400" b="1" dirty="0" smtClean="0">
                <a:latin typeface="+mj-lt"/>
              </a:rPr>
              <a:t> los </a:t>
            </a:r>
            <a:r>
              <a:rPr lang="en-GB" sz="2400" b="1" dirty="0" err="1" smtClean="0">
                <a:latin typeface="+mj-lt"/>
              </a:rPr>
              <a:t>países</a:t>
            </a:r>
            <a:r>
              <a:rPr lang="en-GB" sz="2400" b="1" dirty="0" smtClean="0">
                <a:latin typeface="+mj-lt"/>
              </a:rPr>
              <a:t>...” </a:t>
            </a:r>
            <a:r>
              <a:rPr lang="en-GB" sz="2400" b="1" dirty="0">
                <a:latin typeface="+mj-lt"/>
              </a:rPr>
              <a:t/>
            </a:r>
            <a:br>
              <a:rPr lang="en-GB" sz="2400" b="1" dirty="0">
                <a:latin typeface="+mj-lt"/>
              </a:rPr>
            </a:br>
            <a:r>
              <a:rPr lang="en-GB" sz="2400" dirty="0">
                <a:latin typeface="+mj-lt"/>
              </a:rPr>
              <a:t>			</a:t>
            </a:r>
            <a:r>
              <a:rPr lang="en-GB" sz="2400" dirty="0" smtClean="0">
                <a:latin typeface="+mj-lt"/>
              </a:rPr>
              <a:t>	Bourguignon </a:t>
            </a:r>
            <a:r>
              <a:rPr lang="en-GB" sz="2400" i="1" dirty="0">
                <a:latin typeface="+mj-lt"/>
              </a:rPr>
              <a:t>et al. </a:t>
            </a:r>
            <a:r>
              <a:rPr lang="en-GB" sz="2400" dirty="0">
                <a:latin typeface="+mj-lt"/>
              </a:rPr>
              <a:t>2008 </a:t>
            </a:r>
            <a:r>
              <a:rPr lang="en-GB" sz="2400" dirty="0" err="1" smtClean="0">
                <a:latin typeface="+mj-lt"/>
              </a:rPr>
              <a:t>pág</a:t>
            </a:r>
            <a:r>
              <a:rPr lang="en-GB" sz="2400" dirty="0" smtClean="0">
                <a:latin typeface="+mj-lt"/>
              </a:rPr>
              <a:t>. </a:t>
            </a:r>
            <a:r>
              <a:rPr lang="en-GB" sz="2400" dirty="0">
                <a:latin typeface="+mj-lt"/>
              </a:rPr>
              <a:t>6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611188" y="-100013"/>
            <a:ext cx="8229600" cy="1143001"/>
          </a:xfrm>
        </p:spPr>
        <p:txBody>
          <a:bodyPr/>
          <a:lstStyle/>
          <a:p>
            <a:r>
              <a:rPr lang="es-ES" b="1" dirty="0" smtClean="0">
                <a:solidFill>
                  <a:srgbClr val="760000"/>
                </a:solidFill>
                <a:latin typeface="Garamond" pitchFamily="18" charset="0"/>
              </a:rPr>
              <a:t>Robustez del MPI en Asia del Sur</a:t>
            </a:r>
            <a:endParaRPr lang="es-AR" b="1" dirty="0" smtClean="0">
              <a:solidFill>
                <a:srgbClr val="760000"/>
              </a:solidFill>
              <a:latin typeface="Garamond" pitchFamily="18" charset="0"/>
            </a:endParaRP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80728"/>
            <a:ext cx="7208837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8" name="Straight Connector 8"/>
          <p:cNvCxnSpPr>
            <a:cxnSpLocks noChangeShapeType="1"/>
          </p:cNvCxnSpPr>
          <p:nvPr/>
        </p:nvCxnSpPr>
        <p:spPr bwMode="auto">
          <a:xfrm rot="5400000" flipH="1" flipV="1">
            <a:off x="863600" y="2744788"/>
            <a:ext cx="3095625" cy="0"/>
          </a:xfrm>
          <a:prstGeom prst="line">
            <a:avLst/>
          </a:prstGeom>
          <a:noFill/>
          <a:ln w="28575" algn="ctr">
            <a:solidFill>
              <a:srgbClr val="800000"/>
            </a:solidFill>
            <a:round/>
            <a:headEnd/>
            <a:tailEnd/>
          </a:ln>
        </p:spPr>
      </p:cxnSp>
      <p:cxnSp>
        <p:nvCxnSpPr>
          <p:cNvPr id="6149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2231232" y="2817019"/>
            <a:ext cx="3097212" cy="0"/>
          </a:xfrm>
          <a:prstGeom prst="line">
            <a:avLst/>
          </a:prstGeom>
          <a:noFill/>
          <a:ln w="28575" algn="ctr">
            <a:solidFill>
              <a:srgbClr val="8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24505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0" y="-27383"/>
            <a:ext cx="9144000" cy="72007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eaLnBrk="1" hangingPunct="1"/>
            <a:r>
              <a:rPr lang="es-AR" b="1" dirty="0" smtClean="0">
                <a:solidFill>
                  <a:srgbClr val="800000"/>
                </a:solidFill>
              </a:rPr>
              <a:t>Análisis de robustez </a:t>
            </a:r>
            <a:r>
              <a:rPr lang="es-AR" sz="2800" b="1" dirty="0" smtClean="0">
                <a:solidFill>
                  <a:srgbClr val="800000"/>
                </a:solidFill>
              </a:rPr>
              <a:t>– cambios en la línea de pobreza, </a:t>
            </a:r>
            <a:r>
              <a:rPr lang="es-AR" sz="2800" b="1" i="1" dirty="0" smtClean="0">
                <a:solidFill>
                  <a:srgbClr val="800000"/>
                </a:solidFill>
              </a:rPr>
              <a:t>k</a:t>
            </a:r>
            <a:r>
              <a:rPr lang="es-AR" sz="2800" b="1" dirty="0" smtClean="0">
                <a:solidFill>
                  <a:srgbClr val="800000"/>
                </a:solidFill>
              </a:rPr>
              <a:t> </a:t>
            </a:r>
            <a:endParaRPr lang="es-AR" sz="2400" b="1" dirty="0" smtClean="0">
              <a:solidFill>
                <a:srgbClr val="800000"/>
              </a:solidFill>
            </a:endParaRPr>
          </a:p>
        </p:txBody>
      </p:sp>
      <p:pic>
        <p:nvPicPr>
          <p:cNvPr id="16" name="Picture 15" descr="Senegal 2005-201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6568" y="4005064"/>
            <a:ext cx="3523904" cy="258513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5496" y="260648"/>
            <a:ext cx="7992888" cy="115212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r>
              <a:rPr lang="es-AR" sz="2400" b="1" dirty="0" smtClean="0">
                <a:solidFill>
                  <a:srgbClr val="C00000"/>
                </a:solidFill>
              </a:rPr>
              <a:t>Entre países que no muestran un progreso significativo</a:t>
            </a:r>
            <a:endParaRPr lang="es-AR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Picture 4" descr="Madagascar 2004-2009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96753"/>
            <a:ext cx="4824536" cy="35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6600" b="1" dirty="0" smtClean="0">
                <a:solidFill>
                  <a:schemeClr val="bg1"/>
                </a:solidFill>
                <a:latin typeface="Garamond" pitchFamily="18" charset="0"/>
              </a:rPr>
              <a:t>www.ophi.org.uk</a:t>
            </a:r>
          </a:p>
        </p:txBody>
      </p:sp>
      <p:pic>
        <p:nvPicPr>
          <p:cNvPr id="6147" name="Picture 6" descr="faces_banner.JPG"/>
          <p:cNvPicPr>
            <a:picLocks noChangeAspect="1"/>
          </p:cNvPicPr>
          <p:nvPr/>
        </p:nvPicPr>
        <p:blipFill>
          <a:blip r:embed="rId2" cstate="print"/>
          <a:srcRect b="70790"/>
          <a:stretch>
            <a:fillRect/>
          </a:stretch>
        </p:blipFill>
        <p:spPr bwMode="auto">
          <a:xfrm>
            <a:off x="0" y="0"/>
            <a:ext cx="9115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11152</TotalTime>
  <Pages>0</Pages>
  <Words>3496</Words>
  <Characters>0</Characters>
  <Application>Microsoft Macintosh PowerPoint</Application>
  <PresentationFormat>Presentación en pantalla (4:3)</PresentationFormat>
  <Lines>0</Lines>
  <Paragraphs>517</Paragraphs>
  <Slides>92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95" baseType="lpstr">
      <vt:lpstr>Default - Blank</vt:lpstr>
      <vt:lpstr>8_Default Design</vt:lpstr>
      <vt:lpstr>Equation</vt:lpstr>
      <vt:lpstr>Presentación de PowerPoint</vt:lpstr>
      <vt:lpstr> </vt:lpstr>
      <vt:lpstr> </vt:lpstr>
      <vt:lpstr>¿Qué es el IPM?</vt:lpstr>
      <vt:lpstr>¿Qué mide el IPM?</vt:lpstr>
      <vt:lpstr>OPHI – equipo IPM 2013</vt:lpstr>
      <vt:lpstr> </vt:lpstr>
      <vt:lpstr>    1. Datos: Encuestas      Demographic &amp; Health Surveys (DHS - 52)      Multiple Indicator Cluster Surveys (MICS - 34)      World Health Survey (WHS – 17)  Adicionalmente, usamos 6 encuestas especiales para Argentina (urbana: ENNyS), Brasil (PNDS), México (ENSANUT), Marruecos (ENNVM), Territorios Ocupados Palestinos (PAPFAM), and Sudáfrica (NIDS)  Restricciones: Datos de 2002-2011. No todas las encuestas tienen exactamente los mismos indicadores.   </vt:lpstr>
      <vt:lpstr>  Restricciones en los datos  </vt:lpstr>
      <vt:lpstr>Presentación de PowerPoint</vt:lpstr>
      <vt:lpstr>Dimensiones/Indicadores, Pesos, Umbrales</vt:lpstr>
      <vt:lpstr> Indicadores del IPM y los ODM</vt:lpstr>
      <vt:lpstr> Indicadores del IPM y los ODMs</vt:lpstr>
      <vt:lpstr>Presentación de PowerPoint</vt:lpstr>
      <vt:lpstr>Durante el análisis se realizaron pruebas de robustez de los umbrales y ponderadores</vt:lpstr>
      <vt:lpstr>Identificación: ¿Quién es pobre? </vt:lpstr>
      <vt:lpstr>Presentación de PowerPoint</vt:lpstr>
      <vt:lpstr>Presentación de PowerPoint</vt:lpstr>
      <vt:lpstr>Presentación de PowerPoint</vt:lpstr>
      <vt:lpstr>Phuba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Metodología: IPM – matriz g0(k)</vt:lpstr>
      <vt:lpstr>¿Cómo se calcula el IPM?</vt:lpstr>
      <vt:lpstr>¿Qué es lo novedoso?</vt:lpstr>
      <vt:lpstr>Algunas propiedades importantes</vt:lpstr>
      <vt:lpstr>Base de datos IPM http://www.ophi.org.uk/multidimensional-poverty-index/mpi-data-bank/  </vt:lpstr>
      <vt:lpstr>Presentación de PowerPoint</vt:lpstr>
      <vt:lpstr>Diapositivas Adicionales</vt:lpstr>
      <vt:lpstr>CAMBIOS EN EL TIEMPO Alkire y Roche (2013)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cambia el IPM:  - Reducciones en la incidencia - Reducciones en la intensidad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cambia IPM: - Reducciones en cada indicador</vt:lpstr>
      <vt:lpstr>Presentación de PowerPoint</vt:lpstr>
      <vt:lpstr>Presentación de PowerPoint</vt:lpstr>
      <vt:lpstr>Presentación de PowerPoint</vt:lpstr>
      <vt:lpstr>Cambios en IPM Subnacional: - Yendo más allá de promedios - Mostrando disparidades</vt:lpstr>
      <vt:lpstr>“No dejes atrás a nadie” (HLP2015)</vt:lpstr>
      <vt:lpstr>Presentación de PowerPoint</vt:lpstr>
      <vt:lpstr>Presentación de PowerPoint</vt:lpstr>
      <vt:lpstr>Presentación de PowerPoint</vt:lpstr>
      <vt:lpstr>Presentación de PowerPoint</vt:lpstr>
      <vt:lpstr> </vt:lpstr>
      <vt:lpstr>109 Países en Desarrollo: </vt:lpstr>
      <vt:lpstr>Presentación de PowerPoint</vt:lpstr>
      <vt:lpstr>Presentación de PowerPoint</vt:lpstr>
      <vt:lpstr>Presentación de PowerPoint</vt:lpstr>
      <vt:lpstr>La mayoría de las personas pobres viven en países de ingresos medios.  72% de los pobres por IPM vive en Países de Ingresos Medios</vt:lpstr>
      <vt:lpstr>IPM y $1.25 por día: complementarios</vt:lpstr>
      <vt:lpstr>Presentación de PowerPoint</vt:lpstr>
      <vt:lpstr>Presentación de PowerPoint</vt:lpstr>
      <vt:lpstr>Presentación de PowerPoint</vt:lpstr>
      <vt:lpstr>Análisis de Robustez</vt:lpstr>
      <vt:lpstr>Robustez de los rankings del IPM a:</vt:lpstr>
      <vt:lpstr>Composición del Hogar</vt:lpstr>
      <vt:lpstr>Composición del Hogar:  Los hogares pobres tienen… (porcentaje ponderado por población de 2007 de países donde los hogares pobres tienen…) </vt:lpstr>
      <vt:lpstr>Composición del Hogar:  Los hogares pobres tienen… (porcentaje ponderado por población de 2007 de países donde los hogares pobres tienen…) </vt:lpstr>
      <vt:lpstr>Composición del Hogar</vt:lpstr>
      <vt:lpstr>Composición del hogar por nivel del MPI</vt:lpstr>
      <vt:lpstr>Entendiendo el ‘sesgo’ en la composición de hogares en países con MPI alto</vt:lpstr>
      <vt:lpstr>Robustez ante cambios en las líneas de corte/indicadores</vt:lpstr>
      <vt:lpstr>Robustez ante cambios en las líneas de corte/indicadores</vt:lpstr>
      <vt:lpstr>Robustez ante cambios en los pesos</vt:lpstr>
      <vt:lpstr>Robustez ante cambios en los pesos</vt:lpstr>
      <vt:lpstr>Robustez ante cambios en los pesos</vt:lpstr>
      <vt:lpstr>Robustez ante cambios en la línea de pobreza, k</vt:lpstr>
      <vt:lpstr>Robustez ante cambios en la línea de pobreza, k</vt:lpstr>
      <vt:lpstr>Robustez ante cambios en la línea de pobreza, k</vt:lpstr>
      <vt:lpstr>Robustez del MPI en Asia del Sur</vt:lpstr>
      <vt:lpstr>Presentación de PowerPoint</vt:lpstr>
      <vt:lpstr>www.ophi.org.uk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qehs0524</dc:creator>
  <cp:lastModifiedBy>Maria Emma Santos</cp:lastModifiedBy>
  <cp:revision>386</cp:revision>
  <cp:lastPrinted>2011-12-01T17:06:19Z</cp:lastPrinted>
  <dcterms:modified xsi:type="dcterms:W3CDTF">2013-09-15T22:58:41Z</dcterms:modified>
</cp:coreProperties>
</file>